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61"/>
  </p:notesMasterIdLst>
  <p:sldIdLst>
    <p:sldId id="256" r:id="rId5"/>
    <p:sldId id="595" r:id="rId6"/>
    <p:sldId id="597" r:id="rId7"/>
    <p:sldId id="596" r:id="rId8"/>
    <p:sldId id="259" r:id="rId9"/>
    <p:sldId id="258" r:id="rId10"/>
    <p:sldId id="264" r:id="rId11"/>
    <p:sldId id="271" r:id="rId12"/>
    <p:sldId id="270" r:id="rId13"/>
    <p:sldId id="269" r:id="rId14"/>
    <p:sldId id="265" r:id="rId15"/>
    <p:sldId id="266" r:id="rId16"/>
    <p:sldId id="272" r:id="rId17"/>
    <p:sldId id="273" r:id="rId18"/>
    <p:sldId id="268" r:id="rId19"/>
    <p:sldId id="267" r:id="rId20"/>
    <p:sldId id="274" r:id="rId21"/>
    <p:sldId id="275" r:id="rId22"/>
    <p:sldId id="276" r:id="rId23"/>
    <p:sldId id="285" r:id="rId24"/>
    <p:sldId id="286" r:id="rId25"/>
    <p:sldId id="277" r:id="rId26"/>
    <p:sldId id="615" r:id="rId27"/>
    <p:sldId id="279" r:id="rId28"/>
    <p:sldId id="280" r:id="rId29"/>
    <p:sldId id="281" r:id="rId30"/>
    <p:sldId id="282" r:id="rId31"/>
    <p:sldId id="287" r:id="rId32"/>
    <p:sldId id="288" r:id="rId33"/>
    <p:sldId id="289" r:id="rId34"/>
    <p:sldId id="290" r:id="rId35"/>
    <p:sldId id="291" r:id="rId36"/>
    <p:sldId id="292" r:id="rId37"/>
    <p:sldId id="293" r:id="rId38"/>
    <p:sldId id="295" r:id="rId39"/>
    <p:sldId id="296" r:id="rId40"/>
    <p:sldId id="297" r:id="rId41"/>
    <p:sldId id="298" r:id="rId42"/>
    <p:sldId id="301" r:id="rId43"/>
    <p:sldId id="614" r:id="rId44"/>
    <p:sldId id="300" r:id="rId45"/>
    <p:sldId id="613" r:id="rId46"/>
    <p:sldId id="612" r:id="rId47"/>
    <p:sldId id="611" r:id="rId48"/>
    <p:sldId id="610" r:id="rId49"/>
    <p:sldId id="609" r:id="rId50"/>
    <p:sldId id="608" r:id="rId51"/>
    <p:sldId id="607" r:id="rId52"/>
    <p:sldId id="606" r:id="rId53"/>
    <p:sldId id="605" r:id="rId54"/>
    <p:sldId id="604" r:id="rId55"/>
    <p:sldId id="302" r:id="rId56"/>
    <p:sldId id="303" r:id="rId57"/>
    <p:sldId id="306" r:id="rId58"/>
    <p:sldId id="307" r:id="rId59"/>
    <p:sldId id="305" r:id="rId60"/>
    <p:sldId id="308" r:id="rId61"/>
    <p:sldId id="309" r:id="rId62"/>
    <p:sldId id="310" r:id="rId63"/>
    <p:sldId id="311" r:id="rId64"/>
    <p:sldId id="312" r:id="rId65"/>
    <p:sldId id="313" r:id="rId66"/>
    <p:sldId id="602" r:id="rId67"/>
    <p:sldId id="60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5" r:id="rId86"/>
    <p:sldId id="337" r:id="rId87"/>
    <p:sldId id="338" r:id="rId88"/>
    <p:sldId id="339" r:id="rId89"/>
    <p:sldId id="342" r:id="rId90"/>
    <p:sldId id="340" r:id="rId91"/>
    <p:sldId id="341" r:id="rId92"/>
    <p:sldId id="343" r:id="rId93"/>
    <p:sldId id="344" r:id="rId94"/>
    <p:sldId id="345" r:id="rId95"/>
    <p:sldId id="346" r:id="rId96"/>
    <p:sldId id="347" r:id="rId97"/>
    <p:sldId id="336" r:id="rId98"/>
    <p:sldId id="332" r:id="rId99"/>
    <p:sldId id="348" r:id="rId100"/>
    <p:sldId id="349" r:id="rId101"/>
    <p:sldId id="350" r:id="rId102"/>
    <p:sldId id="351" r:id="rId103"/>
    <p:sldId id="601" r:id="rId104"/>
    <p:sldId id="600" r:id="rId105"/>
    <p:sldId id="599"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598" r:id="rId129"/>
    <p:sldId id="374" r:id="rId130"/>
    <p:sldId id="378" r:id="rId131"/>
    <p:sldId id="375" r:id="rId132"/>
    <p:sldId id="376" r:id="rId133"/>
    <p:sldId id="377" r:id="rId134"/>
    <p:sldId id="379" r:id="rId135"/>
    <p:sldId id="380" r:id="rId136"/>
    <p:sldId id="381" r:id="rId137"/>
    <p:sldId id="382" r:id="rId138"/>
    <p:sldId id="383" r:id="rId139"/>
    <p:sldId id="384" r:id="rId140"/>
    <p:sldId id="385" r:id="rId141"/>
    <p:sldId id="386" r:id="rId142"/>
    <p:sldId id="400" r:id="rId143"/>
    <p:sldId id="401" r:id="rId144"/>
    <p:sldId id="387" r:id="rId145"/>
    <p:sldId id="388" r:id="rId146"/>
    <p:sldId id="391" r:id="rId147"/>
    <p:sldId id="394" r:id="rId148"/>
    <p:sldId id="395" r:id="rId149"/>
    <p:sldId id="398" r:id="rId150"/>
    <p:sldId id="396" r:id="rId151"/>
    <p:sldId id="397" r:id="rId152"/>
    <p:sldId id="429" r:id="rId153"/>
    <p:sldId id="430" r:id="rId154"/>
    <p:sldId id="431" r:id="rId155"/>
    <p:sldId id="432" r:id="rId156"/>
    <p:sldId id="433" r:id="rId157"/>
    <p:sldId id="434" r:id="rId158"/>
    <p:sldId id="436" r:id="rId159"/>
    <p:sldId id="402" r:id="rId160"/>
    <p:sldId id="404" r:id="rId161"/>
    <p:sldId id="405" r:id="rId162"/>
    <p:sldId id="407" r:id="rId163"/>
    <p:sldId id="408" r:id="rId164"/>
    <p:sldId id="409" r:id="rId165"/>
    <p:sldId id="411" r:id="rId166"/>
    <p:sldId id="410" r:id="rId167"/>
    <p:sldId id="414" r:id="rId168"/>
    <p:sldId id="412" r:id="rId169"/>
    <p:sldId id="413" r:id="rId170"/>
    <p:sldId id="415" r:id="rId171"/>
    <p:sldId id="419" r:id="rId172"/>
    <p:sldId id="417" r:id="rId173"/>
    <p:sldId id="420" r:id="rId174"/>
    <p:sldId id="421" r:id="rId175"/>
    <p:sldId id="422" r:id="rId176"/>
    <p:sldId id="424" r:id="rId177"/>
    <p:sldId id="425" r:id="rId178"/>
    <p:sldId id="426" r:id="rId179"/>
    <p:sldId id="427" r:id="rId180"/>
    <p:sldId id="438" r:id="rId181"/>
    <p:sldId id="439" r:id="rId182"/>
    <p:sldId id="440" r:id="rId183"/>
    <p:sldId id="442" r:id="rId184"/>
    <p:sldId id="444" r:id="rId185"/>
    <p:sldId id="446" r:id="rId186"/>
    <p:sldId id="447" r:id="rId187"/>
    <p:sldId id="450" r:id="rId188"/>
    <p:sldId id="449" r:id="rId189"/>
    <p:sldId id="451" r:id="rId190"/>
    <p:sldId id="452" r:id="rId191"/>
    <p:sldId id="453" r:id="rId192"/>
    <p:sldId id="454" r:id="rId193"/>
    <p:sldId id="455" r:id="rId194"/>
    <p:sldId id="456" r:id="rId195"/>
    <p:sldId id="457" r:id="rId196"/>
    <p:sldId id="459" r:id="rId197"/>
    <p:sldId id="460" r:id="rId198"/>
    <p:sldId id="461" r:id="rId199"/>
    <p:sldId id="462" r:id="rId200"/>
    <p:sldId id="464" r:id="rId201"/>
    <p:sldId id="463" r:id="rId202"/>
    <p:sldId id="468" r:id="rId203"/>
    <p:sldId id="465" r:id="rId204"/>
    <p:sldId id="467" r:id="rId205"/>
    <p:sldId id="469" r:id="rId206"/>
    <p:sldId id="470" r:id="rId207"/>
    <p:sldId id="471" r:id="rId208"/>
    <p:sldId id="474" r:id="rId209"/>
    <p:sldId id="475" r:id="rId210"/>
    <p:sldId id="476" r:id="rId211"/>
    <p:sldId id="477" r:id="rId212"/>
    <p:sldId id="478" r:id="rId213"/>
    <p:sldId id="479" r:id="rId214"/>
    <p:sldId id="480" r:id="rId215"/>
    <p:sldId id="481" r:id="rId216"/>
    <p:sldId id="482" r:id="rId217"/>
    <p:sldId id="483" r:id="rId218"/>
    <p:sldId id="484" r:id="rId219"/>
    <p:sldId id="485" r:id="rId220"/>
    <p:sldId id="486" r:id="rId221"/>
    <p:sldId id="487" r:id="rId222"/>
    <p:sldId id="489" r:id="rId223"/>
    <p:sldId id="491" r:id="rId224"/>
    <p:sldId id="492" r:id="rId225"/>
    <p:sldId id="494" r:id="rId226"/>
    <p:sldId id="495" r:id="rId227"/>
    <p:sldId id="496" r:id="rId228"/>
    <p:sldId id="497" r:id="rId229"/>
    <p:sldId id="498" r:id="rId230"/>
    <p:sldId id="499" r:id="rId231"/>
    <p:sldId id="500" r:id="rId232"/>
    <p:sldId id="502" r:id="rId233"/>
    <p:sldId id="501" r:id="rId234"/>
    <p:sldId id="503" r:id="rId235"/>
    <p:sldId id="504" r:id="rId236"/>
    <p:sldId id="505" r:id="rId237"/>
    <p:sldId id="506" r:id="rId238"/>
    <p:sldId id="507" r:id="rId239"/>
    <p:sldId id="508" r:id="rId240"/>
    <p:sldId id="509" r:id="rId241"/>
    <p:sldId id="510" r:id="rId242"/>
    <p:sldId id="511" r:id="rId243"/>
    <p:sldId id="512" r:id="rId244"/>
    <p:sldId id="513" r:id="rId245"/>
    <p:sldId id="514" r:id="rId246"/>
    <p:sldId id="515" r:id="rId247"/>
    <p:sldId id="516" r:id="rId248"/>
    <p:sldId id="517" r:id="rId249"/>
    <p:sldId id="518" r:id="rId250"/>
    <p:sldId id="519" r:id="rId251"/>
    <p:sldId id="520" r:id="rId252"/>
    <p:sldId id="521" r:id="rId253"/>
    <p:sldId id="522" r:id="rId254"/>
    <p:sldId id="523" r:id="rId255"/>
    <p:sldId id="524" r:id="rId256"/>
    <p:sldId id="525" r:id="rId257"/>
    <p:sldId id="526" r:id="rId258"/>
    <p:sldId id="527" r:id="rId259"/>
    <p:sldId id="528" r:id="rId260"/>
    <p:sldId id="529" r:id="rId261"/>
    <p:sldId id="530" r:id="rId262"/>
    <p:sldId id="531" r:id="rId263"/>
    <p:sldId id="536" r:id="rId264"/>
    <p:sldId id="532" r:id="rId265"/>
    <p:sldId id="533" r:id="rId266"/>
    <p:sldId id="534" r:id="rId267"/>
    <p:sldId id="537" r:id="rId268"/>
    <p:sldId id="538" r:id="rId269"/>
    <p:sldId id="539" r:id="rId270"/>
    <p:sldId id="540" r:id="rId271"/>
    <p:sldId id="541" r:id="rId272"/>
    <p:sldId id="542" r:id="rId273"/>
    <p:sldId id="543" r:id="rId274"/>
    <p:sldId id="544" r:id="rId275"/>
    <p:sldId id="545" r:id="rId276"/>
    <p:sldId id="546" r:id="rId277"/>
    <p:sldId id="547" r:id="rId278"/>
    <p:sldId id="548" r:id="rId279"/>
    <p:sldId id="549" r:id="rId280"/>
    <p:sldId id="550" r:id="rId281"/>
    <p:sldId id="551" r:id="rId282"/>
    <p:sldId id="553" r:id="rId283"/>
    <p:sldId id="554" r:id="rId284"/>
    <p:sldId id="555" r:id="rId285"/>
    <p:sldId id="557" r:id="rId286"/>
    <p:sldId id="558" r:id="rId287"/>
    <p:sldId id="559" r:id="rId288"/>
    <p:sldId id="561" r:id="rId289"/>
    <p:sldId id="562" r:id="rId290"/>
    <p:sldId id="564" r:id="rId291"/>
    <p:sldId id="563" r:id="rId292"/>
    <p:sldId id="565" r:id="rId293"/>
    <p:sldId id="566" r:id="rId294"/>
    <p:sldId id="567" r:id="rId295"/>
    <p:sldId id="569" r:id="rId296"/>
    <p:sldId id="570" r:id="rId297"/>
    <p:sldId id="571" r:id="rId298"/>
    <p:sldId id="572" r:id="rId299"/>
    <p:sldId id="573" r:id="rId300"/>
    <p:sldId id="574" r:id="rId301"/>
    <p:sldId id="575" r:id="rId302"/>
    <p:sldId id="577" r:id="rId303"/>
    <p:sldId id="578" r:id="rId304"/>
    <p:sldId id="580" r:id="rId305"/>
    <p:sldId id="579" r:id="rId306"/>
    <p:sldId id="581" r:id="rId307"/>
    <p:sldId id="582" r:id="rId308"/>
    <p:sldId id="583" r:id="rId309"/>
    <p:sldId id="584" r:id="rId310"/>
    <p:sldId id="585" r:id="rId311"/>
    <p:sldId id="586" r:id="rId312"/>
    <p:sldId id="587" r:id="rId313"/>
    <p:sldId id="616" r:id="rId314"/>
    <p:sldId id="617" r:id="rId315"/>
    <p:sldId id="618" r:id="rId316"/>
    <p:sldId id="619" r:id="rId317"/>
    <p:sldId id="620" r:id="rId318"/>
    <p:sldId id="621" r:id="rId319"/>
    <p:sldId id="622" r:id="rId320"/>
    <p:sldId id="623" r:id="rId321"/>
    <p:sldId id="624" r:id="rId322"/>
    <p:sldId id="625" r:id="rId323"/>
    <p:sldId id="626" r:id="rId324"/>
    <p:sldId id="627" r:id="rId325"/>
    <p:sldId id="628" r:id="rId326"/>
    <p:sldId id="629" r:id="rId327"/>
    <p:sldId id="630" r:id="rId328"/>
    <p:sldId id="631" r:id="rId329"/>
    <p:sldId id="632" r:id="rId330"/>
    <p:sldId id="633" r:id="rId331"/>
    <p:sldId id="634" r:id="rId332"/>
    <p:sldId id="635" r:id="rId333"/>
    <p:sldId id="636" r:id="rId334"/>
    <p:sldId id="637" r:id="rId335"/>
    <p:sldId id="639" r:id="rId336"/>
    <p:sldId id="640" r:id="rId337"/>
    <p:sldId id="641" r:id="rId338"/>
    <p:sldId id="642" r:id="rId339"/>
    <p:sldId id="644" r:id="rId340"/>
    <p:sldId id="645" r:id="rId341"/>
    <p:sldId id="646" r:id="rId342"/>
    <p:sldId id="647" r:id="rId343"/>
    <p:sldId id="648" r:id="rId344"/>
    <p:sldId id="649" r:id="rId345"/>
    <p:sldId id="650" r:id="rId346"/>
    <p:sldId id="651" r:id="rId347"/>
    <p:sldId id="643" r:id="rId348"/>
    <p:sldId id="652" r:id="rId349"/>
    <p:sldId id="656" r:id="rId350"/>
    <p:sldId id="654" r:id="rId351"/>
    <p:sldId id="655" r:id="rId352"/>
    <p:sldId id="657" r:id="rId353"/>
    <p:sldId id="658" r:id="rId354"/>
    <p:sldId id="659" r:id="rId355"/>
    <p:sldId id="660" r:id="rId356"/>
    <p:sldId id="661" r:id="rId357"/>
    <p:sldId id="662" r:id="rId358"/>
    <p:sldId id="663" r:id="rId359"/>
    <p:sldId id="592" r:id="rId3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CC"/>
    <a:srgbClr val="00CC33"/>
    <a:srgbClr val="00FF00"/>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スタイル/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淡色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淡色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淡色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2833802-FEF1-4C79-8D5D-14CF1EAF98D9}" styleName="淡色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淡色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中間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テーマ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DA37D80-6434-44D0-A028-1B22A696006F}" styleName="淡色 3 - アクセント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中間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5" autoAdjust="0"/>
    <p:restoredTop sz="94660"/>
  </p:normalViewPr>
  <p:slideViewPr>
    <p:cSldViewPr snapToGrid="0" snapToObjects="1">
      <p:cViewPr varScale="1">
        <p:scale>
          <a:sx n="112" d="100"/>
          <a:sy n="112" d="100"/>
        </p:scale>
        <p:origin x="-112" y="-28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345" Type="http://schemas.openxmlformats.org/officeDocument/2006/relationships/slide" Target="slides/slide341.xml"/><Relationship Id="rId346" Type="http://schemas.openxmlformats.org/officeDocument/2006/relationships/slide" Target="slides/slide342.xml"/><Relationship Id="rId347" Type="http://schemas.openxmlformats.org/officeDocument/2006/relationships/slide" Target="slides/slide343.xml"/><Relationship Id="rId348" Type="http://schemas.openxmlformats.org/officeDocument/2006/relationships/slide" Target="slides/slide344.xml"/><Relationship Id="rId349" Type="http://schemas.openxmlformats.org/officeDocument/2006/relationships/slide" Target="slides/slide34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260" Type="http://schemas.openxmlformats.org/officeDocument/2006/relationships/slide" Target="slides/slide256.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350" Type="http://schemas.openxmlformats.org/officeDocument/2006/relationships/slide" Target="slides/slide346.xml"/><Relationship Id="rId351" Type="http://schemas.openxmlformats.org/officeDocument/2006/relationships/slide" Target="slides/slide347.xml"/><Relationship Id="rId352" Type="http://schemas.openxmlformats.org/officeDocument/2006/relationships/slide" Target="slides/slide348.xml"/><Relationship Id="rId353" Type="http://schemas.openxmlformats.org/officeDocument/2006/relationships/slide" Target="slides/slide349.xml"/><Relationship Id="rId354" Type="http://schemas.openxmlformats.org/officeDocument/2006/relationships/slide" Target="slides/slide350.xml"/><Relationship Id="rId355" Type="http://schemas.openxmlformats.org/officeDocument/2006/relationships/slide" Target="slides/slide351.xml"/><Relationship Id="rId356" Type="http://schemas.openxmlformats.org/officeDocument/2006/relationships/slide" Target="slides/slide352.xml"/><Relationship Id="rId357" Type="http://schemas.openxmlformats.org/officeDocument/2006/relationships/slide" Target="slides/slide353.xml"/><Relationship Id="rId358" Type="http://schemas.openxmlformats.org/officeDocument/2006/relationships/slide" Target="slides/slide35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59" Type="http://schemas.openxmlformats.org/officeDocument/2006/relationships/slide" Target="slides/slide35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270" Type="http://schemas.openxmlformats.org/officeDocument/2006/relationships/slide" Target="slides/slide26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360" Type="http://schemas.openxmlformats.org/officeDocument/2006/relationships/slide" Target="slides/slide356.xml"/><Relationship Id="rId361" Type="http://schemas.openxmlformats.org/officeDocument/2006/relationships/notesMaster" Target="notesMasters/notesMaster1.xml"/><Relationship Id="rId362" Type="http://schemas.openxmlformats.org/officeDocument/2006/relationships/printerSettings" Target="printerSettings/printerSettings1.bin"/><Relationship Id="rId363" Type="http://schemas.openxmlformats.org/officeDocument/2006/relationships/presProps" Target="presProps.xml"/><Relationship Id="rId364" Type="http://schemas.openxmlformats.org/officeDocument/2006/relationships/viewProps" Target="viewProps.xml"/><Relationship Id="rId365" Type="http://schemas.openxmlformats.org/officeDocument/2006/relationships/theme" Target="theme/theme1.xml"/><Relationship Id="rId366" Type="http://schemas.openxmlformats.org/officeDocument/2006/relationships/tableStyles" Target="tableStyles.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80" Type="http://schemas.openxmlformats.org/officeDocument/2006/relationships/slide" Target="slides/slide276.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slide" Target="slides/slide309.xml"/><Relationship Id="rId314" Type="http://schemas.openxmlformats.org/officeDocument/2006/relationships/slide" Target="slides/slide310.xml"/><Relationship Id="rId315" Type="http://schemas.openxmlformats.org/officeDocument/2006/relationships/slide" Target="slides/slide311.xml"/><Relationship Id="rId316" Type="http://schemas.openxmlformats.org/officeDocument/2006/relationships/slide" Target="slides/slide312.xml"/><Relationship Id="rId317" Type="http://schemas.openxmlformats.org/officeDocument/2006/relationships/slide" Target="slides/slide313.xml"/><Relationship Id="rId318" Type="http://schemas.openxmlformats.org/officeDocument/2006/relationships/slide" Target="slides/slide314.xml"/><Relationship Id="rId319" Type="http://schemas.openxmlformats.org/officeDocument/2006/relationships/slide" Target="slides/slide31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320" Type="http://schemas.openxmlformats.org/officeDocument/2006/relationships/slide" Target="slides/slide316.xml"/><Relationship Id="rId321" Type="http://schemas.openxmlformats.org/officeDocument/2006/relationships/slide" Target="slides/slide317.xml"/><Relationship Id="rId322" Type="http://schemas.openxmlformats.org/officeDocument/2006/relationships/slide" Target="slides/slide318.xml"/><Relationship Id="rId323" Type="http://schemas.openxmlformats.org/officeDocument/2006/relationships/slide" Target="slides/slide319.xml"/><Relationship Id="rId324" Type="http://schemas.openxmlformats.org/officeDocument/2006/relationships/slide" Target="slides/slide320.xml"/><Relationship Id="rId325" Type="http://schemas.openxmlformats.org/officeDocument/2006/relationships/slide" Target="slides/slide321.xml"/><Relationship Id="rId326" Type="http://schemas.openxmlformats.org/officeDocument/2006/relationships/slide" Target="slides/slide322.xml"/><Relationship Id="rId327" Type="http://schemas.openxmlformats.org/officeDocument/2006/relationships/slide" Target="slides/slide323.xml"/><Relationship Id="rId328" Type="http://schemas.openxmlformats.org/officeDocument/2006/relationships/slide" Target="slides/slide324.xml"/><Relationship Id="rId329" Type="http://schemas.openxmlformats.org/officeDocument/2006/relationships/slide" Target="slides/slide32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330" Type="http://schemas.openxmlformats.org/officeDocument/2006/relationships/slide" Target="slides/slide326.xml"/><Relationship Id="rId331" Type="http://schemas.openxmlformats.org/officeDocument/2006/relationships/slide" Target="slides/slide327.xml"/><Relationship Id="rId332" Type="http://schemas.openxmlformats.org/officeDocument/2006/relationships/slide" Target="slides/slide328.xml"/><Relationship Id="rId333" Type="http://schemas.openxmlformats.org/officeDocument/2006/relationships/slide" Target="slides/slide329.xml"/><Relationship Id="rId334" Type="http://schemas.openxmlformats.org/officeDocument/2006/relationships/slide" Target="slides/slide330.xml"/><Relationship Id="rId335" Type="http://schemas.openxmlformats.org/officeDocument/2006/relationships/slide" Target="slides/slide331.xml"/><Relationship Id="rId336" Type="http://schemas.openxmlformats.org/officeDocument/2006/relationships/slide" Target="slides/slide332.xml"/><Relationship Id="rId337" Type="http://schemas.openxmlformats.org/officeDocument/2006/relationships/slide" Target="slides/slide333.xml"/><Relationship Id="rId338" Type="http://schemas.openxmlformats.org/officeDocument/2006/relationships/slide" Target="slides/slide334.xml"/><Relationship Id="rId339" Type="http://schemas.openxmlformats.org/officeDocument/2006/relationships/slide" Target="slides/slide33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340" Type="http://schemas.openxmlformats.org/officeDocument/2006/relationships/slide" Target="slides/slide336.xml"/><Relationship Id="rId341" Type="http://schemas.openxmlformats.org/officeDocument/2006/relationships/slide" Target="slides/slide337.xml"/><Relationship Id="rId342" Type="http://schemas.openxmlformats.org/officeDocument/2006/relationships/slide" Target="slides/slide338.xml"/><Relationship Id="rId343" Type="http://schemas.openxmlformats.org/officeDocument/2006/relationships/slide" Target="slides/slide339.xml"/><Relationship Id="rId344" Type="http://schemas.openxmlformats.org/officeDocument/2006/relationships/slide" Target="slides/slide340.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A408F8-1B8F-ED40-8016-4423D1D613EE}" type="datetimeFigureOut">
              <a:rPr kumimoji="1" lang="ja-JP" altLang="en-US" smtClean="0"/>
              <a:t>15/08/05</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21418D-2C87-1949-BB46-B2B3F07ED5C5}" type="slidenum">
              <a:rPr kumimoji="1" lang="ja-JP" altLang="en-US" smtClean="0"/>
              <a:t>‹#›</a:t>
            </a:fld>
            <a:endParaRPr kumimoji="1" lang="ja-JP" altLang="en-US"/>
          </a:p>
        </p:txBody>
      </p:sp>
    </p:spTree>
    <p:extLst>
      <p:ext uri="{BB962C8B-B14F-4D97-AF65-F5344CB8AC3E}">
        <p14:creationId xmlns:p14="http://schemas.microsoft.com/office/powerpoint/2010/main" val="2072811207"/>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821418D-2C87-1949-BB46-B2B3F07ED5C5}" type="slidenum">
              <a:rPr kumimoji="1" lang="ja-JP" altLang="en-US" smtClean="0"/>
              <a:t>308</a:t>
            </a:fld>
            <a:endParaRPr kumimoji="1" lang="ja-JP" altLang="en-US"/>
          </a:p>
        </p:txBody>
      </p:sp>
    </p:spTree>
    <p:extLst>
      <p:ext uri="{BB962C8B-B14F-4D97-AF65-F5344CB8AC3E}">
        <p14:creationId xmlns:p14="http://schemas.microsoft.com/office/powerpoint/2010/main" val="3720445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15/08/05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15/08/05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15/08/05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15/08/05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15/08/05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15/08/05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15/08/05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15/08/05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15/08/05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15/08/05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15/08/05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15/08/05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iki.bash-hackers.org/syntax/pe" TargetMode="Externa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inuxjm.osdn.jp/html/GNU_bash/man1/bash.1.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p:txBody>
          <a:bodyPr>
            <a:normAutofit/>
          </a:bodyPr>
          <a:lstStyle/>
          <a:p>
            <a:r>
              <a:rPr kumimoji="1" lang="en-US" altLang="ja-JP" sz="5400" dirty="0" smtClean="0">
                <a:solidFill>
                  <a:schemeClr val="accent4"/>
                </a:solidFill>
                <a:latin typeface="Futura"/>
                <a:ea typeface="+mn-ea"/>
                <a:cs typeface="Futura"/>
              </a:rPr>
              <a:t>Shell Scripting</a:t>
            </a:r>
            <a:endParaRPr kumimoji="1" lang="ja-JP" altLang="en-US" sz="5400" dirty="0">
              <a:solidFill>
                <a:schemeClr val="accent4"/>
              </a:solidFill>
              <a:latin typeface="Futura"/>
              <a:ea typeface="+mn-ea"/>
              <a:cs typeface="Futura"/>
            </a:endParaRPr>
          </a:p>
        </p:txBody>
      </p:sp>
      <p:sp>
        <p:nvSpPr>
          <p:cNvPr id="3" name="サブタイトル 2"/>
          <p:cNvSpPr>
            <a:spLocks noGrp="1"/>
          </p:cNvSpPr>
          <p:nvPr>
            <p:ph type="subTitle" idx="1"/>
          </p:nvPr>
        </p:nvSpPr>
        <p:spPr/>
        <p:txBody>
          <a:bodyPr/>
          <a:lstStyle/>
          <a:p>
            <a:r>
              <a:rPr kumimoji="1" lang="en-US" altLang="ja-JP" dirty="0" smtClean="0">
                <a:latin typeface="Futura"/>
                <a:cs typeface="Futura"/>
              </a:rPr>
              <a:t>2015/08/10</a:t>
            </a:r>
            <a:endParaRPr kumimoji="1" lang="ja-JP" altLang="en-US" dirty="0">
              <a:latin typeface="Futura"/>
              <a:cs typeface="Futura"/>
            </a:endParaRPr>
          </a:p>
        </p:txBody>
      </p:sp>
    </p:spTree>
    <p:extLst>
      <p:ext uri="{BB962C8B-B14F-4D97-AF65-F5344CB8AC3E}">
        <p14:creationId xmlns:p14="http://schemas.microsoft.com/office/powerpoint/2010/main" val="3582772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大きく分けて </a:t>
            </a:r>
            <a:r>
              <a:rPr kumimoji="1" lang="en-US" altLang="ja-JP" sz="2000" dirty="0" smtClean="0">
                <a:solidFill>
                  <a:schemeClr val="bg1">
                    <a:lumMod val="65000"/>
                  </a:schemeClr>
                </a:solidFill>
              </a:rPr>
              <a:t>2</a:t>
            </a:r>
            <a:r>
              <a:rPr kumimoji="1" lang="ja-JP" altLang="en-US" sz="2000" dirty="0" smtClean="0">
                <a:solidFill>
                  <a:schemeClr val="bg1">
                    <a:lumMod val="65000"/>
                  </a:schemeClr>
                </a:solidFill>
              </a:rPr>
              <a:t> つある</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CLI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（コマンドラインインターフェースを提供する）</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GUI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（グラフィカルインターフェースを提供する）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どちらにせよ，共通して「</a:t>
            </a:r>
            <a:r>
              <a:rPr kumimoji="1" lang="ja-JP" altLang="en-US" sz="2000" dirty="0" smtClean="0">
                <a:solidFill>
                  <a:schemeClr val="bg2"/>
                </a:solidFill>
              </a:rPr>
              <a:t>プログラムの起動</a:t>
            </a:r>
            <a:r>
              <a:rPr kumimoji="1" lang="ja-JP" altLang="en-US" sz="2000" dirty="0" smtClean="0">
                <a:solidFill>
                  <a:schemeClr val="bg1">
                    <a:lumMod val="65000"/>
                  </a:schemeClr>
                </a:solidFill>
              </a:rPr>
              <a:t>」を担う</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今回扱うのは，</a:t>
            </a:r>
            <a:r>
              <a:rPr kumimoji="1" lang="en-US" altLang="ja-JP" sz="2000" dirty="0" smtClean="0">
                <a:solidFill>
                  <a:schemeClr val="bg1">
                    <a:lumMod val="65000"/>
                  </a:schemeClr>
                </a:solidFill>
              </a:rPr>
              <a:t>CLI</a:t>
            </a:r>
            <a:r>
              <a:rPr kumimoji="1" lang="ja-JP" altLang="en-US" sz="2000" dirty="0" smtClean="0">
                <a:solidFill>
                  <a:schemeClr val="bg1">
                    <a:lumMod val="65000"/>
                  </a:schemeClr>
                </a:solidFill>
              </a:rPr>
              <a:t> のシェル</a:t>
            </a:r>
            <a:endParaRPr kumimoji="1" lang="en-US" altLang="ja-JP" sz="2000" dirty="0" smtClean="0">
              <a:solidFill>
                <a:schemeClr val="bg1">
                  <a:lumMod val="65000"/>
                </a:schemeClr>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050030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200" dirty="0">
              <a:solidFill>
                <a:schemeClr val="bg1">
                  <a:lumMod val="65000"/>
                </a:schemeClr>
              </a:solidFill>
            </a:endParaRPr>
          </a:p>
          <a:p>
            <a:pPr lvl="1"/>
            <a:r>
              <a:rPr kumimoji="1" lang="ja-JP" altLang="en-US" sz="1600" dirty="0" smtClean="0">
                <a:solidFill>
                  <a:schemeClr val="bg1">
                    <a:lumMod val="65000"/>
                  </a:schemeClr>
                </a:solidFill>
              </a:rPr>
              <a:t>変数に使用できる文字は英数字とアンダースコア（数字から始まる変数は作れない）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3629584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200" dirty="0">
              <a:solidFill>
                <a:schemeClr val="bg1">
                  <a:lumMod val="65000"/>
                </a:schemeClr>
              </a:solidFill>
            </a:endParaRPr>
          </a:p>
          <a:p>
            <a:pPr lvl="1"/>
            <a:r>
              <a:rPr kumimoji="1" lang="ja-JP" altLang="en-US" sz="1600" dirty="0" smtClean="0">
                <a:solidFill>
                  <a:schemeClr val="bg1">
                    <a:lumMod val="65000"/>
                  </a:schemeClr>
                </a:solidFill>
              </a:rPr>
              <a:t>変数に使用できる文字は英数字とアンダースコア（数字から始まる変数は作れない）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変数の宣言</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5976732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200" dirty="0">
              <a:solidFill>
                <a:schemeClr val="bg1">
                  <a:lumMod val="65000"/>
                </a:schemeClr>
              </a:solidFill>
            </a:endParaRPr>
          </a:p>
          <a:p>
            <a:pPr lvl="1"/>
            <a:r>
              <a:rPr kumimoji="1" lang="ja-JP" altLang="en-US" sz="1600" dirty="0" smtClean="0">
                <a:solidFill>
                  <a:schemeClr val="bg1">
                    <a:lumMod val="65000"/>
                  </a:schemeClr>
                </a:solidFill>
              </a:rPr>
              <a:t>変数に使用できる文字は英数字とアンダースコア（数字から始まる変数は作れない）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変数の宣言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特に宣言なく作れる（意図的に宣言することもできる）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8915254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200" dirty="0">
              <a:solidFill>
                <a:schemeClr val="bg1">
                  <a:lumMod val="65000"/>
                </a:schemeClr>
              </a:solidFill>
            </a:endParaRPr>
          </a:p>
          <a:p>
            <a:pPr lvl="1"/>
            <a:r>
              <a:rPr kumimoji="1" lang="ja-JP" altLang="en-US" sz="1600" dirty="0" smtClean="0">
                <a:solidFill>
                  <a:schemeClr val="bg1">
                    <a:lumMod val="65000"/>
                  </a:schemeClr>
                </a:solidFill>
              </a:rPr>
              <a:t>変数に使用できる文字は英数字とアンダースコア（数字から始まる変数は作れない）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変数の宣言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特に宣言なく作れる（意図的に宣言することもできる）</a:t>
            </a:r>
            <a:endParaRPr kumimoji="1" lang="en-US" altLang="ja-JP" sz="1600" dirty="0" smtClean="0">
              <a:solidFill>
                <a:schemeClr val="bg1">
                  <a:lumMod val="65000"/>
                </a:schemeClr>
              </a:solidFill>
            </a:endParaRPr>
          </a:p>
          <a:p>
            <a:pPr lvl="1"/>
            <a:r>
              <a:rPr kumimoji="1" lang="en-US" altLang="ja-JP" sz="1600" dirty="0" err="1">
                <a:solidFill>
                  <a:srgbClr val="00CC33"/>
                </a:solidFill>
                <a:latin typeface="Courier"/>
                <a:cs typeface="Courier"/>
              </a:rPr>
              <a:t>v</a:t>
            </a:r>
            <a:r>
              <a:rPr kumimoji="1" lang="en-US" altLang="ja-JP" sz="1600" dirty="0" err="1" smtClean="0">
                <a:solidFill>
                  <a:srgbClr val="00CC33"/>
                </a:solidFill>
                <a:latin typeface="Courier"/>
                <a:cs typeface="Courier"/>
              </a:rPr>
              <a:t>ar</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abcd</a:t>
            </a:r>
            <a:endParaRPr kumimoji="1" lang="en-US" altLang="ja-JP" sz="1600" dirty="0" smtClean="0">
              <a:solidFill>
                <a:srgbClr val="00CC33"/>
              </a:solidFill>
              <a:latin typeface="Courier"/>
              <a:cs typeface="Courier"/>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0872190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200" dirty="0">
              <a:solidFill>
                <a:schemeClr val="bg1">
                  <a:lumMod val="65000"/>
                </a:schemeClr>
              </a:solidFill>
            </a:endParaRPr>
          </a:p>
          <a:p>
            <a:pPr lvl="1"/>
            <a:r>
              <a:rPr kumimoji="1" lang="ja-JP" altLang="en-US" sz="1600" dirty="0" smtClean="0">
                <a:solidFill>
                  <a:schemeClr val="bg1">
                    <a:lumMod val="65000"/>
                  </a:schemeClr>
                </a:solidFill>
              </a:rPr>
              <a:t>変数に使用できる文字は英数字とアンダースコア（数字から始まる変数は作れない）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変数の宣言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特に宣言なく作れる（意図的に宣言することもできる）</a:t>
            </a:r>
            <a:endParaRPr kumimoji="1" lang="en-US" altLang="ja-JP" sz="1600" dirty="0" smtClean="0">
              <a:solidFill>
                <a:schemeClr val="bg1">
                  <a:lumMod val="65000"/>
                </a:schemeClr>
              </a:solidFill>
            </a:endParaRPr>
          </a:p>
          <a:p>
            <a:pPr lvl="1"/>
            <a:r>
              <a:rPr kumimoji="1" lang="en-US" altLang="ja-JP" sz="1600" dirty="0" err="1">
                <a:solidFill>
                  <a:srgbClr val="00CC33"/>
                </a:solidFill>
                <a:latin typeface="Courier"/>
                <a:cs typeface="Courier"/>
              </a:rPr>
              <a:t>v</a:t>
            </a:r>
            <a:r>
              <a:rPr kumimoji="1" lang="en-US" altLang="ja-JP" sz="1600" dirty="0" err="1" smtClean="0">
                <a:solidFill>
                  <a:srgbClr val="00CC33"/>
                </a:solidFill>
                <a:latin typeface="Courier"/>
                <a:cs typeface="Courier"/>
              </a:rPr>
              <a:t>ar</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abcd</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イコールの間にスペースは入れられない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318857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200" dirty="0">
              <a:solidFill>
                <a:schemeClr val="bg1">
                  <a:lumMod val="65000"/>
                </a:schemeClr>
              </a:solidFill>
            </a:endParaRPr>
          </a:p>
          <a:p>
            <a:pPr lvl="1"/>
            <a:r>
              <a:rPr kumimoji="1" lang="ja-JP" altLang="en-US" sz="1600" dirty="0" smtClean="0">
                <a:solidFill>
                  <a:schemeClr val="bg1">
                    <a:lumMod val="65000"/>
                  </a:schemeClr>
                </a:solidFill>
              </a:rPr>
              <a:t>変数に使用できる文字は英数字とアンダースコア（数字から始まる変数は作れない）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変数の宣言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特に宣言なく作れる（意図的に宣言することもできる）</a:t>
            </a:r>
            <a:endParaRPr kumimoji="1" lang="en-US" altLang="ja-JP" sz="1600" dirty="0" smtClean="0">
              <a:solidFill>
                <a:schemeClr val="bg1">
                  <a:lumMod val="65000"/>
                </a:schemeClr>
              </a:solidFill>
            </a:endParaRPr>
          </a:p>
          <a:p>
            <a:pPr lvl="1"/>
            <a:r>
              <a:rPr kumimoji="1" lang="en-US" altLang="ja-JP" sz="1600" dirty="0" err="1">
                <a:solidFill>
                  <a:srgbClr val="00CC33"/>
                </a:solidFill>
                <a:latin typeface="Courier"/>
                <a:cs typeface="Courier"/>
              </a:rPr>
              <a:t>v</a:t>
            </a:r>
            <a:r>
              <a:rPr kumimoji="1" lang="en-US" altLang="ja-JP" sz="1600" dirty="0" err="1" smtClean="0">
                <a:solidFill>
                  <a:srgbClr val="00CC33"/>
                </a:solidFill>
                <a:latin typeface="Courier"/>
                <a:cs typeface="Courier"/>
              </a:rPr>
              <a:t>ar</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abcd</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イコールの間にスペースは入れられない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クォートやダブルクォートで囲うこともできる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8594393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200" dirty="0">
              <a:solidFill>
                <a:schemeClr val="bg1">
                  <a:lumMod val="65000"/>
                </a:schemeClr>
              </a:solidFill>
            </a:endParaRPr>
          </a:p>
          <a:p>
            <a:pPr lvl="1"/>
            <a:r>
              <a:rPr kumimoji="1" lang="ja-JP" altLang="en-US" sz="1600" dirty="0" smtClean="0">
                <a:solidFill>
                  <a:schemeClr val="bg1">
                    <a:lumMod val="65000"/>
                  </a:schemeClr>
                </a:solidFill>
              </a:rPr>
              <a:t>変数に使用できる文字は英数字とアンダースコア（数字から始まる変数は作れない）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変数の宣言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特に宣言なく作れる（意図的に宣言することもできる）</a:t>
            </a:r>
            <a:endParaRPr kumimoji="1" lang="en-US" altLang="ja-JP" sz="1600" dirty="0" smtClean="0">
              <a:solidFill>
                <a:schemeClr val="bg1">
                  <a:lumMod val="65000"/>
                </a:schemeClr>
              </a:solidFill>
            </a:endParaRPr>
          </a:p>
          <a:p>
            <a:pPr lvl="1"/>
            <a:r>
              <a:rPr kumimoji="1" lang="en-US" altLang="ja-JP" sz="1600" dirty="0" err="1">
                <a:solidFill>
                  <a:srgbClr val="00CC33"/>
                </a:solidFill>
                <a:latin typeface="Courier"/>
                <a:cs typeface="Courier"/>
              </a:rPr>
              <a:t>v</a:t>
            </a:r>
            <a:r>
              <a:rPr kumimoji="1" lang="en-US" altLang="ja-JP" sz="1600" dirty="0" err="1" smtClean="0">
                <a:solidFill>
                  <a:srgbClr val="00CC33"/>
                </a:solidFill>
                <a:latin typeface="Courier"/>
                <a:cs typeface="Courier"/>
              </a:rPr>
              <a:t>ar</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abcd</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イコールの間にスペースは入れられない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クォートやダブルクォートで囲うこともできる</a:t>
            </a:r>
            <a:endParaRPr kumimoji="1" lang="en-US" altLang="ja-JP" sz="1600" dirty="0" smtClean="0">
              <a:solidFill>
                <a:schemeClr val="bg1">
                  <a:lumMod val="65000"/>
                </a:schemeClr>
              </a:solidFill>
            </a:endParaRPr>
          </a:p>
          <a:p>
            <a:pPr lvl="1"/>
            <a:r>
              <a:rPr kumimoji="1" lang="en-US" altLang="ja-JP" sz="1600" dirty="0" err="1">
                <a:solidFill>
                  <a:srgbClr val="00CC33"/>
                </a:solidFill>
                <a:latin typeface="Courier"/>
                <a:cs typeface="Courier"/>
              </a:rPr>
              <a:t>var</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abcd</a:t>
            </a:r>
            <a:r>
              <a:rPr kumimoji="1" lang="en-US" altLang="ja-JP" sz="1600" dirty="0" smtClean="0">
                <a:solidFill>
                  <a:srgbClr val="00CC33"/>
                </a:solidFill>
                <a:latin typeface="Courier"/>
                <a:cs typeface="Courier"/>
              </a:rPr>
              <a:t>”</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756286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200" dirty="0">
              <a:solidFill>
                <a:schemeClr val="bg1">
                  <a:lumMod val="65000"/>
                </a:schemeClr>
              </a:solidFill>
            </a:endParaRPr>
          </a:p>
          <a:p>
            <a:pPr lvl="1"/>
            <a:r>
              <a:rPr kumimoji="1" lang="ja-JP" altLang="en-US" sz="1600" dirty="0" smtClean="0">
                <a:solidFill>
                  <a:schemeClr val="bg1">
                    <a:lumMod val="65000"/>
                  </a:schemeClr>
                </a:solidFill>
              </a:rPr>
              <a:t>変数に使用できる文字は英数字とアンダースコア（数字から始まる変数は作れない）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変数の宣言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特に宣言なく作れる（意図的に宣言することもできる）</a:t>
            </a:r>
            <a:endParaRPr kumimoji="1" lang="en-US" altLang="ja-JP" sz="1600" dirty="0" smtClean="0">
              <a:solidFill>
                <a:schemeClr val="bg1">
                  <a:lumMod val="65000"/>
                </a:schemeClr>
              </a:solidFill>
            </a:endParaRPr>
          </a:p>
          <a:p>
            <a:pPr lvl="1"/>
            <a:r>
              <a:rPr kumimoji="1" lang="en-US" altLang="ja-JP" sz="1600" dirty="0" err="1">
                <a:solidFill>
                  <a:srgbClr val="00CC33"/>
                </a:solidFill>
                <a:latin typeface="Courier"/>
                <a:cs typeface="Courier"/>
              </a:rPr>
              <a:t>v</a:t>
            </a:r>
            <a:r>
              <a:rPr kumimoji="1" lang="en-US" altLang="ja-JP" sz="1600" dirty="0" err="1" smtClean="0">
                <a:solidFill>
                  <a:srgbClr val="00CC33"/>
                </a:solidFill>
                <a:latin typeface="Courier"/>
                <a:cs typeface="Courier"/>
              </a:rPr>
              <a:t>ar</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abcd</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イコールの間にスペースは入れられない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クォートやダブルクォートで囲うこともできる</a:t>
            </a:r>
            <a:endParaRPr kumimoji="1" lang="en-US" altLang="ja-JP" sz="1600" dirty="0" smtClean="0">
              <a:solidFill>
                <a:schemeClr val="bg1">
                  <a:lumMod val="65000"/>
                </a:schemeClr>
              </a:solidFill>
            </a:endParaRPr>
          </a:p>
          <a:p>
            <a:pPr lvl="1"/>
            <a:r>
              <a:rPr kumimoji="1" lang="en-US" altLang="ja-JP" sz="1600" dirty="0" err="1">
                <a:solidFill>
                  <a:srgbClr val="00CC33"/>
                </a:solidFill>
                <a:latin typeface="Courier"/>
                <a:cs typeface="Courier"/>
              </a:rPr>
              <a:t>var</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abcd</a:t>
            </a:r>
            <a:r>
              <a:rPr kumimoji="1" lang="en-US" altLang="ja-JP" sz="1600" dirty="0" smtClean="0">
                <a:solidFill>
                  <a:srgbClr val="00CC33"/>
                </a:solidFill>
                <a:latin typeface="Courier"/>
                <a:cs typeface="Courier"/>
              </a:rPr>
              <a:t>”</a:t>
            </a:r>
            <a:endParaRPr kumimoji="1" lang="en-US" altLang="ja-JP" sz="1600" dirty="0">
              <a:solidFill>
                <a:srgbClr val="00CC33"/>
              </a:solidFill>
              <a:latin typeface="Courier"/>
              <a:cs typeface="Courier"/>
            </a:endParaRPr>
          </a:p>
          <a:p>
            <a:pPr lvl="1"/>
            <a:r>
              <a:rPr kumimoji="1" lang="ja-JP" altLang="en-US" sz="1600" dirty="0" smtClean="0">
                <a:solidFill>
                  <a:schemeClr val="bg1">
                    <a:lumMod val="65000"/>
                  </a:schemeClr>
                </a:solidFill>
              </a:rPr>
              <a:t>この場合はなくても構わないが空白やメタキャラクタを含む場合など</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クォーテーションが必要な場合もある</a:t>
            </a:r>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9204315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200" dirty="0">
              <a:solidFill>
                <a:schemeClr val="bg1">
                  <a:lumMod val="65000"/>
                </a:schemeClr>
              </a:solidFill>
            </a:endParaRPr>
          </a:p>
          <a:p>
            <a:pPr lvl="1"/>
            <a:r>
              <a:rPr kumimoji="1" lang="ja-JP" altLang="en-US" sz="1600" dirty="0" smtClean="0">
                <a:solidFill>
                  <a:schemeClr val="bg1">
                    <a:lumMod val="65000"/>
                  </a:schemeClr>
                </a:solidFill>
              </a:rPr>
              <a:t>変数に使用できる文字は英数字とアンダースコア（数字から始まる変数は作れない）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変数の宣言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特に宣言なく作れる（意図的に宣言することもできる）</a:t>
            </a:r>
            <a:endParaRPr kumimoji="1" lang="en-US" altLang="ja-JP" sz="1600" dirty="0" smtClean="0">
              <a:solidFill>
                <a:schemeClr val="bg1">
                  <a:lumMod val="65000"/>
                </a:schemeClr>
              </a:solidFill>
            </a:endParaRPr>
          </a:p>
          <a:p>
            <a:pPr lvl="1"/>
            <a:r>
              <a:rPr kumimoji="1" lang="en-US" altLang="ja-JP" sz="1600" dirty="0" err="1">
                <a:solidFill>
                  <a:srgbClr val="00CC33"/>
                </a:solidFill>
                <a:latin typeface="Courier"/>
                <a:cs typeface="Courier"/>
              </a:rPr>
              <a:t>v</a:t>
            </a:r>
            <a:r>
              <a:rPr kumimoji="1" lang="en-US" altLang="ja-JP" sz="1600" dirty="0" err="1" smtClean="0">
                <a:solidFill>
                  <a:srgbClr val="00CC33"/>
                </a:solidFill>
                <a:latin typeface="Courier"/>
                <a:cs typeface="Courier"/>
              </a:rPr>
              <a:t>ar</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abcd</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イコールの間にスペースは入れられない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クォートやダブルクォートで囲うこともできる</a:t>
            </a:r>
            <a:endParaRPr kumimoji="1" lang="en-US" altLang="ja-JP" sz="1600" dirty="0" smtClean="0">
              <a:solidFill>
                <a:schemeClr val="bg1">
                  <a:lumMod val="65000"/>
                </a:schemeClr>
              </a:solidFill>
            </a:endParaRPr>
          </a:p>
          <a:p>
            <a:pPr lvl="1"/>
            <a:r>
              <a:rPr kumimoji="1" lang="en-US" altLang="ja-JP" sz="1600" dirty="0" err="1">
                <a:solidFill>
                  <a:srgbClr val="00CC33"/>
                </a:solidFill>
                <a:latin typeface="Courier"/>
                <a:cs typeface="Courier"/>
              </a:rPr>
              <a:t>var</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abcd</a:t>
            </a:r>
            <a:r>
              <a:rPr kumimoji="1" lang="en-US" altLang="ja-JP" sz="1600" dirty="0" smtClean="0">
                <a:solidFill>
                  <a:srgbClr val="00CC33"/>
                </a:solidFill>
                <a:latin typeface="Courier"/>
                <a:cs typeface="Courier"/>
              </a:rPr>
              <a:t>”</a:t>
            </a:r>
            <a:endParaRPr kumimoji="1" lang="en-US" altLang="ja-JP" sz="1600" dirty="0">
              <a:solidFill>
                <a:srgbClr val="00CC33"/>
              </a:solidFill>
              <a:latin typeface="Courier"/>
              <a:cs typeface="Courier"/>
            </a:endParaRPr>
          </a:p>
          <a:p>
            <a:pPr lvl="1"/>
            <a:r>
              <a:rPr kumimoji="1" lang="ja-JP" altLang="en-US" sz="1600" dirty="0" smtClean="0">
                <a:solidFill>
                  <a:schemeClr val="bg1">
                    <a:lumMod val="65000"/>
                  </a:schemeClr>
                </a:solidFill>
              </a:rPr>
              <a:t>この場合はなくても構わないが空白やメタキャラクタを含む場合など</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クォーテーションが必要な場合もある</a:t>
            </a:r>
            <a:endParaRPr kumimoji="1" lang="en-US" altLang="ja-JP" sz="1600" dirty="0" smtClean="0">
              <a:solidFill>
                <a:schemeClr val="bg1">
                  <a:lumMod val="65000"/>
                </a:schemeClr>
              </a:solidFill>
            </a:endParaRPr>
          </a:p>
          <a:p>
            <a:pPr lvl="1"/>
            <a:r>
              <a:rPr kumimoji="1" lang="ja-JP" altLang="en-US" sz="1600" dirty="0" smtClean="0">
                <a:solidFill>
                  <a:schemeClr val="bg2"/>
                </a:solidFill>
              </a:rPr>
              <a:t>変数の宣言は値を代入したときに行うのが一般的である</a:t>
            </a:r>
            <a:endParaRPr kumimoji="1" lang="en-US" altLang="ja-JP" sz="1600" dirty="0">
              <a:solidFill>
                <a:schemeClr val="bg2"/>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647215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変数の値を参照する</a:t>
            </a:r>
            <a:endParaRPr kumimoji="1" lang="en-US" altLang="ja-JP" sz="1600" dirty="0" smtClean="0">
              <a:solidFill>
                <a:schemeClr val="accent1">
                  <a:lumMod val="60000"/>
                  <a:lumOff val="40000"/>
                </a:schemeClr>
              </a:solidFill>
              <a:latin typeface="Courier"/>
              <a:cs typeface="Courier"/>
            </a:endParaRPr>
          </a:p>
        </p:txBody>
      </p:sp>
    </p:spTree>
    <p:extLst>
      <p:ext uri="{BB962C8B-B14F-4D97-AF65-F5344CB8AC3E}">
        <p14:creationId xmlns:p14="http://schemas.microsoft.com/office/powerpoint/2010/main" val="3721320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大きく分けて </a:t>
            </a:r>
            <a:r>
              <a:rPr kumimoji="1" lang="en-US" altLang="ja-JP" sz="2000" dirty="0" smtClean="0">
                <a:solidFill>
                  <a:schemeClr val="bg1">
                    <a:lumMod val="65000"/>
                  </a:schemeClr>
                </a:solidFill>
              </a:rPr>
              <a:t>2</a:t>
            </a:r>
            <a:r>
              <a:rPr kumimoji="1" lang="ja-JP" altLang="en-US" sz="2000" dirty="0" smtClean="0">
                <a:solidFill>
                  <a:schemeClr val="bg1">
                    <a:lumMod val="65000"/>
                  </a:schemeClr>
                </a:solidFill>
              </a:rPr>
              <a:t> つある</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CLI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（コマンドラインインターフェースを提供する）</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GUI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（グラフィカルインターフェースを提供する）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どちらにせよ，共通して「</a:t>
            </a:r>
            <a:r>
              <a:rPr kumimoji="1" lang="ja-JP" altLang="en-US" sz="2000" dirty="0" smtClean="0">
                <a:solidFill>
                  <a:schemeClr val="bg2"/>
                </a:solidFill>
              </a:rPr>
              <a:t>プログラムの起動</a:t>
            </a:r>
            <a:r>
              <a:rPr kumimoji="1" lang="ja-JP" altLang="en-US" sz="2000" dirty="0" smtClean="0">
                <a:solidFill>
                  <a:schemeClr val="bg1">
                    <a:lumMod val="65000"/>
                  </a:schemeClr>
                </a:solidFill>
              </a:rPr>
              <a:t>」を担う</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今回扱うのは，</a:t>
            </a:r>
            <a:r>
              <a:rPr kumimoji="1" lang="en-US" altLang="ja-JP" sz="2000" dirty="0" smtClean="0">
                <a:solidFill>
                  <a:schemeClr val="bg1">
                    <a:lumMod val="65000"/>
                  </a:schemeClr>
                </a:solidFill>
              </a:rPr>
              <a:t>CLI</a:t>
            </a:r>
            <a:r>
              <a:rPr kumimoji="1" lang="ja-JP" altLang="en-US" sz="2000" dirty="0" smtClean="0">
                <a:solidFill>
                  <a:schemeClr val="bg1">
                    <a:lumMod val="65000"/>
                  </a:schemeClr>
                </a:solidFill>
              </a:rPr>
              <a:t> のシェル</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中でも </a:t>
            </a:r>
            <a:r>
              <a:rPr kumimoji="1" lang="en-US" altLang="ja-JP" sz="1600" dirty="0" smtClean="0">
                <a:solidFill>
                  <a:schemeClr val="bg1">
                    <a:lumMod val="65000"/>
                  </a:schemeClr>
                </a:solidFill>
              </a:rPr>
              <a:t>UNIX</a:t>
            </a:r>
            <a:r>
              <a:rPr kumimoji="1" lang="ja-JP" altLang="en-US" sz="1600" dirty="0">
                <a:solidFill>
                  <a:schemeClr val="bg1">
                    <a:lumMod val="65000"/>
                  </a:schemeClr>
                </a:solidFill>
              </a:rPr>
              <a:t> </a:t>
            </a:r>
            <a:r>
              <a:rPr kumimoji="1" lang="ja-JP" altLang="en-US" sz="1600" dirty="0" smtClean="0">
                <a:solidFill>
                  <a:schemeClr val="bg1">
                    <a:lumMod val="65000"/>
                  </a:schemeClr>
                </a:solidFill>
              </a:rPr>
              <a:t>シェルと呼ばれるもの</a:t>
            </a:r>
            <a:endParaRPr kumimoji="1" lang="en-US" altLang="ja-JP" sz="1600" dirty="0" smtClean="0">
              <a:solidFill>
                <a:schemeClr val="bg1">
                  <a:lumMod val="65000"/>
                </a:schemeClr>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5134530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変数の値を参照する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endParaRPr kumimoji="1" lang="en-US" altLang="ja-JP" sz="1600" dirty="0" smtClean="0">
              <a:solidFill>
                <a:srgbClr val="00CC33"/>
              </a:solidFill>
              <a:latin typeface="Courier"/>
              <a:cs typeface="Courier"/>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r>
              <a:rPr kumimoji="1" lang="en-US" altLang="ja-JP" sz="1600" dirty="0" smtClean="0">
                <a:solidFill>
                  <a:srgbClr val="00CC33"/>
                </a:solidFill>
                <a:latin typeface="Courier"/>
                <a:cs typeface="Courier"/>
              </a:rPr>
              <a:t>}</a:t>
            </a:r>
            <a:endParaRPr kumimoji="1" lang="en-US" altLang="ja-JP" sz="1600" dirty="0" smtClean="0">
              <a:solidFill>
                <a:schemeClr val="accent1">
                  <a:lumMod val="60000"/>
                  <a:lumOff val="40000"/>
                </a:schemeClr>
              </a:solidFill>
              <a:latin typeface="Courier"/>
              <a:cs typeface="Courier"/>
            </a:endParaRPr>
          </a:p>
        </p:txBody>
      </p:sp>
    </p:spTree>
    <p:extLst>
      <p:ext uri="{BB962C8B-B14F-4D97-AF65-F5344CB8AC3E}">
        <p14:creationId xmlns:p14="http://schemas.microsoft.com/office/powerpoint/2010/main" val="23053759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変数の値を参照する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endParaRPr kumimoji="1" lang="en-US" altLang="ja-JP" sz="1600" dirty="0" smtClean="0">
              <a:solidFill>
                <a:srgbClr val="00CC33"/>
              </a:solidFill>
              <a:latin typeface="Courier"/>
              <a:cs typeface="Courier"/>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Courier"/>
                <a:cs typeface="Courier"/>
              </a:rPr>
              <a:t>どこまでが変数かを明示する場合は後者である必要がある</a:t>
            </a:r>
            <a:endParaRPr kumimoji="1" lang="en-US" altLang="ja-JP" sz="1600" dirty="0" smtClean="0">
              <a:solidFill>
                <a:schemeClr val="accent1">
                  <a:lumMod val="60000"/>
                  <a:lumOff val="40000"/>
                </a:schemeClr>
              </a:solidFill>
              <a:latin typeface="Courier"/>
              <a:cs typeface="Courier"/>
            </a:endParaRPr>
          </a:p>
        </p:txBody>
      </p:sp>
    </p:spTree>
    <p:extLst>
      <p:ext uri="{BB962C8B-B14F-4D97-AF65-F5344CB8AC3E}">
        <p14:creationId xmlns:p14="http://schemas.microsoft.com/office/powerpoint/2010/main" val="23053759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変数の値を参照する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endParaRPr kumimoji="1" lang="en-US" altLang="ja-JP" sz="1600" dirty="0" smtClean="0">
              <a:solidFill>
                <a:srgbClr val="00CC33"/>
              </a:solidFill>
              <a:latin typeface="Courier"/>
              <a:cs typeface="Courier"/>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Courier"/>
                <a:cs typeface="Courier"/>
              </a:rPr>
              <a:t>どこまでが変数かを明示する場合は後者である必要がある</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中身を確認するのは</a:t>
            </a:r>
            <a:r>
              <a:rPr kumimoji="1" lang="en-US" altLang="ja-JP" sz="1600" dirty="0" smtClean="0">
                <a:solidFill>
                  <a:schemeClr val="bg1">
                    <a:lumMod val="65000"/>
                  </a:schemeClr>
                </a:solidFill>
                <a:latin typeface="Courier"/>
                <a:cs typeface="Courier"/>
              </a:rPr>
              <a:t> echo </a:t>
            </a:r>
            <a:r>
              <a:rPr kumimoji="1" lang="ja-JP" altLang="en-US" sz="1600" dirty="0" smtClean="0">
                <a:solidFill>
                  <a:schemeClr val="bg1">
                    <a:lumMod val="65000"/>
                  </a:schemeClr>
                </a:solidFill>
                <a:latin typeface="Courier"/>
                <a:cs typeface="Courier"/>
              </a:rPr>
              <a:t>コマンドを用いる</a:t>
            </a:r>
            <a:endParaRPr kumimoji="1" lang="en-US" altLang="ja-JP" sz="1600" dirty="0" smtClean="0">
              <a:solidFill>
                <a:schemeClr val="accent1">
                  <a:lumMod val="60000"/>
                  <a:lumOff val="40000"/>
                </a:schemeClr>
              </a:solidFill>
              <a:latin typeface="Courier"/>
              <a:cs typeface="Courier"/>
            </a:endParaRPr>
          </a:p>
        </p:txBody>
      </p:sp>
    </p:spTree>
    <p:extLst>
      <p:ext uri="{BB962C8B-B14F-4D97-AF65-F5344CB8AC3E}">
        <p14:creationId xmlns:p14="http://schemas.microsoft.com/office/powerpoint/2010/main" val="23053759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変数の値を参照する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endParaRPr kumimoji="1" lang="en-US" altLang="ja-JP" sz="1600" dirty="0" smtClean="0">
              <a:solidFill>
                <a:srgbClr val="00CC33"/>
              </a:solidFill>
              <a:latin typeface="Courier"/>
              <a:cs typeface="Courier"/>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Courier"/>
                <a:cs typeface="Courier"/>
              </a:rPr>
              <a:t>どこまでが変数かを明示する場合は後者である必要がある</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中身を確認するのは</a:t>
            </a:r>
            <a:r>
              <a:rPr kumimoji="1" lang="en-US" altLang="ja-JP" sz="1600" dirty="0" smtClean="0">
                <a:solidFill>
                  <a:schemeClr val="bg1">
                    <a:lumMod val="65000"/>
                  </a:schemeClr>
                </a:solidFill>
                <a:latin typeface="Courier"/>
                <a:cs typeface="Courier"/>
              </a:rPr>
              <a:t> echo </a:t>
            </a:r>
            <a:r>
              <a:rPr kumimoji="1" lang="ja-JP" altLang="en-US" sz="1600" dirty="0" smtClean="0">
                <a:solidFill>
                  <a:schemeClr val="bg1">
                    <a:lumMod val="65000"/>
                  </a:schemeClr>
                </a:solidFill>
                <a:latin typeface="Courier"/>
                <a:cs typeface="Courier"/>
              </a:rPr>
              <a:t>コマンドを用いる</a:t>
            </a:r>
            <a:endParaRPr kumimoji="1" lang="en-US" altLang="ja-JP" sz="1600" dirty="0" smtClean="0">
              <a:solidFill>
                <a:schemeClr val="bg1">
                  <a:lumMod val="65000"/>
                </a:schemeClr>
              </a:solidFill>
              <a:latin typeface="Courier"/>
              <a:cs typeface="Courier"/>
            </a:endParaRP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a:t>
            </a:r>
            <a:r>
              <a:rPr kumimoji="1" lang="en-US" altLang="ja-JP" sz="1600" dirty="0" err="1" smtClean="0">
                <a:solidFill>
                  <a:srgbClr val="00CC33"/>
                </a:solidFill>
                <a:latin typeface="Courier"/>
                <a:cs typeface="Courier"/>
              </a:rPr>
              <a:t>hoge</a:t>
            </a:r>
            <a:endParaRPr kumimoji="1" lang="en-US" altLang="ja-JP" sz="1600" dirty="0" smtClean="0">
              <a:solidFill>
                <a:schemeClr val="accent1">
                  <a:lumMod val="60000"/>
                  <a:lumOff val="40000"/>
                </a:schemeClr>
              </a:solidFill>
              <a:latin typeface="Courier"/>
              <a:cs typeface="Courier"/>
            </a:endParaRPr>
          </a:p>
        </p:txBody>
      </p:sp>
    </p:spTree>
    <p:extLst>
      <p:ext uri="{BB962C8B-B14F-4D97-AF65-F5344CB8AC3E}">
        <p14:creationId xmlns:p14="http://schemas.microsoft.com/office/powerpoint/2010/main" val="230537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変数の値を参照する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endParaRPr kumimoji="1" lang="en-US" altLang="ja-JP" sz="1600" dirty="0" smtClean="0">
              <a:solidFill>
                <a:srgbClr val="00CC33"/>
              </a:solidFill>
              <a:latin typeface="Courier"/>
              <a:cs typeface="Courier"/>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Courier"/>
                <a:cs typeface="Courier"/>
              </a:rPr>
              <a:t>どこまでが変数かを明示する場合は後者である必要がある</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中身を確認するのは</a:t>
            </a:r>
            <a:r>
              <a:rPr kumimoji="1" lang="en-US" altLang="ja-JP" sz="1600" dirty="0" smtClean="0">
                <a:solidFill>
                  <a:schemeClr val="bg1">
                    <a:lumMod val="65000"/>
                  </a:schemeClr>
                </a:solidFill>
                <a:latin typeface="Courier"/>
                <a:cs typeface="Courier"/>
              </a:rPr>
              <a:t> echo </a:t>
            </a:r>
            <a:r>
              <a:rPr kumimoji="1" lang="ja-JP" altLang="en-US" sz="1600" dirty="0" smtClean="0">
                <a:solidFill>
                  <a:schemeClr val="bg1">
                    <a:lumMod val="65000"/>
                  </a:schemeClr>
                </a:solidFill>
                <a:latin typeface="Courier"/>
                <a:cs typeface="Courier"/>
              </a:rPr>
              <a:t>コマンドを用いる</a:t>
            </a:r>
            <a:endParaRPr kumimoji="1" lang="en-US" altLang="ja-JP" sz="1600" dirty="0" smtClean="0">
              <a:solidFill>
                <a:schemeClr val="bg1">
                  <a:lumMod val="65000"/>
                </a:schemeClr>
              </a:solidFill>
              <a:latin typeface="Courier"/>
              <a:cs typeface="Courier"/>
            </a:endParaRP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a:t>
            </a:r>
            <a:r>
              <a:rPr kumimoji="1" lang="en-US" altLang="ja-JP" sz="1600" dirty="0" err="1" smtClean="0">
                <a:solidFill>
                  <a:srgbClr val="00CC33"/>
                </a:solidFill>
                <a:latin typeface="Courier"/>
                <a:cs typeface="Courier"/>
              </a:rPr>
              <a:t>hoge</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latin typeface="Courier"/>
                <a:cs typeface="Courier"/>
              </a:rPr>
              <a:t>ブレースが必要になるには次の例</a:t>
            </a:r>
            <a:endParaRPr kumimoji="1" lang="en-US" altLang="ja-JP" sz="1600" dirty="0" smtClean="0">
              <a:solidFill>
                <a:schemeClr val="accent1">
                  <a:lumMod val="60000"/>
                  <a:lumOff val="40000"/>
                </a:schemeClr>
              </a:solidFill>
              <a:latin typeface="Courier"/>
              <a:cs typeface="Courier"/>
            </a:endParaRPr>
          </a:p>
        </p:txBody>
      </p:sp>
    </p:spTree>
    <p:extLst>
      <p:ext uri="{BB962C8B-B14F-4D97-AF65-F5344CB8AC3E}">
        <p14:creationId xmlns:p14="http://schemas.microsoft.com/office/powerpoint/2010/main" val="23053759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変数の値を参照する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endParaRPr kumimoji="1" lang="en-US" altLang="ja-JP" sz="1600" dirty="0" smtClean="0">
              <a:solidFill>
                <a:srgbClr val="00CC33"/>
              </a:solidFill>
              <a:latin typeface="Courier"/>
              <a:cs typeface="Courier"/>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Courier"/>
                <a:cs typeface="Courier"/>
              </a:rPr>
              <a:t>どこまでが変数かを明示する場合は後者である必要がある</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中身を確認するのは</a:t>
            </a:r>
            <a:r>
              <a:rPr kumimoji="1" lang="en-US" altLang="ja-JP" sz="1600" dirty="0" smtClean="0">
                <a:solidFill>
                  <a:schemeClr val="bg1">
                    <a:lumMod val="65000"/>
                  </a:schemeClr>
                </a:solidFill>
                <a:latin typeface="Courier"/>
                <a:cs typeface="Courier"/>
              </a:rPr>
              <a:t> echo </a:t>
            </a:r>
            <a:r>
              <a:rPr kumimoji="1" lang="ja-JP" altLang="en-US" sz="1600" dirty="0" smtClean="0">
                <a:solidFill>
                  <a:schemeClr val="bg1">
                    <a:lumMod val="65000"/>
                  </a:schemeClr>
                </a:solidFill>
                <a:latin typeface="Courier"/>
                <a:cs typeface="Courier"/>
              </a:rPr>
              <a:t>コマンドを用いる</a:t>
            </a:r>
            <a:endParaRPr kumimoji="1" lang="en-US" altLang="ja-JP" sz="1600" dirty="0" smtClean="0">
              <a:solidFill>
                <a:schemeClr val="bg1">
                  <a:lumMod val="65000"/>
                </a:schemeClr>
              </a:solidFill>
              <a:latin typeface="Courier"/>
              <a:cs typeface="Courier"/>
            </a:endParaRP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a:t>
            </a:r>
            <a:r>
              <a:rPr kumimoji="1" lang="en-US" altLang="ja-JP" sz="1600" dirty="0" err="1" smtClean="0">
                <a:solidFill>
                  <a:srgbClr val="00CC33"/>
                </a:solidFill>
                <a:latin typeface="Courier"/>
                <a:cs typeface="Courier"/>
              </a:rPr>
              <a:t>hoge</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latin typeface="Courier"/>
                <a:cs typeface="Courier"/>
              </a:rPr>
              <a:t>ブレースが必要になるには次の例</a:t>
            </a:r>
            <a:endParaRPr kumimoji="1" lang="en-US" altLang="ja-JP" sz="1600" dirty="0" smtClean="0">
              <a:solidFill>
                <a:schemeClr val="bg1">
                  <a:lumMod val="65000"/>
                </a:schemeClr>
              </a:solidFill>
              <a:latin typeface="Courier"/>
              <a:cs typeface="Courier"/>
            </a:endParaRP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a:t>
            </a:r>
            <a:r>
              <a:rPr kumimoji="1" lang="en-US" altLang="ja-JP" sz="1600" dirty="0" err="1" smtClean="0">
                <a:solidFill>
                  <a:srgbClr val="00CC33"/>
                </a:solidFill>
                <a:latin typeface="Courier"/>
                <a:cs typeface="Courier"/>
              </a:rPr>
              <a:t>hogefuga</a:t>
            </a:r>
            <a:endParaRPr kumimoji="1" lang="en-US" altLang="ja-JP" sz="1600" dirty="0" smtClean="0">
              <a:solidFill>
                <a:srgbClr val="00CC33"/>
              </a:solidFill>
              <a:latin typeface="Courier"/>
              <a:cs typeface="Courier"/>
            </a:endParaRPr>
          </a:p>
          <a:p>
            <a:pPr lvl="1"/>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hoge</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fuga</a:t>
            </a:r>
            <a:endParaRPr kumimoji="1" lang="en-US" altLang="ja-JP" sz="1600" dirty="0" smtClean="0">
              <a:solidFill>
                <a:schemeClr val="accent1">
                  <a:lumMod val="60000"/>
                  <a:lumOff val="40000"/>
                </a:schemeClr>
              </a:solidFill>
              <a:latin typeface="Courier"/>
              <a:cs typeface="Courier"/>
            </a:endParaRPr>
          </a:p>
        </p:txBody>
      </p:sp>
    </p:spTree>
    <p:extLst>
      <p:ext uri="{BB962C8B-B14F-4D97-AF65-F5344CB8AC3E}">
        <p14:creationId xmlns:p14="http://schemas.microsoft.com/office/powerpoint/2010/main" val="23053759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変数の値を参照する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endParaRPr kumimoji="1" lang="en-US" altLang="ja-JP" sz="1600" dirty="0" smtClean="0">
              <a:solidFill>
                <a:srgbClr val="00CC33"/>
              </a:solidFill>
              <a:latin typeface="Courier"/>
              <a:cs typeface="Courier"/>
            </a:endParaRPr>
          </a:p>
          <a:p>
            <a:pPr lvl="1"/>
            <a:r>
              <a:rPr kumimoji="1" lang="en-US" altLang="ja-JP" sz="1600" dirty="0" smtClean="0">
                <a:solidFill>
                  <a:srgbClr val="00CC33"/>
                </a:solidFill>
                <a:latin typeface="Courier"/>
                <a:cs typeface="Courier"/>
              </a:rPr>
              <a:t>${</a:t>
            </a:r>
            <a:r>
              <a:rPr kumimoji="1" lang="ja-JP" altLang="en-US" sz="1600" dirty="0" smtClean="0">
                <a:solidFill>
                  <a:srgbClr val="00CC33"/>
                </a:solidFill>
                <a:latin typeface="Courier"/>
                <a:cs typeface="Courier"/>
              </a:rPr>
              <a:t>変数名</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Courier"/>
                <a:cs typeface="Courier"/>
              </a:rPr>
              <a:t>どこまでが変数かを明示する場合は後者である必要がある</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中身を確認するのは</a:t>
            </a:r>
            <a:r>
              <a:rPr kumimoji="1" lang="en-US" altLang="ja-JP" sz="1600" dirty="0" smtClean="0">
                <a:solidFill>
                  <a:schemeClr val="bg1">
                    <a:lumMod val="65000"/>
                  </a:schemeClr>
                </a:solidFill>
                <a:latin typeface="Courier"/>
                <a:cs typeface="Courier"/>
              </a:rPr>
              <a:t> echo </a:t>
            </a:r>
            <a:r>
              <a:rPr kumimoji="1" lang="ja-JP" altLang="en-US" sz="1600" dirty="0" smtClean="0">
                <a:solidFill>
                  <a:schemeClr val="bg1">
                    <a:lumMod val="65000"/>
                  </a:schemeClr>
                </a:solidFill>
                <a:latin typeface="Courier"/>
                <a:cs typeface="Courier"/>
              </a:rPr>
              <a:t>コマンドを用いる</a:t>
            </a:r>
            <a:endParaRPr kumimoji="1" lang="en-US" altLang="ja-JP" sz="1600" dirty="0" smtClean="0">
              <a:solidFill>
                <a:schemeClr val="bg1">
                  <a:lumMod val="65000"/>
                </a:schemeClr>
              </a:solidFill>
              <a:latin typeface="Courier"/>
              <a:cs typeface="Courier"/>
            </a:endParaRP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a:t>
            </a:r>
            <a:r>
              <a:rPr kumimoji="1" lang="en-US" altLang="ja-JP" sz="1600" dirty="0" err="1" smtClean="0">
                <a:solidFill>
                  <a:srgbClr val="00CC33"/>
                </a:solidFill>
                <a:latin typeface="Courier"/>
                <a:cs typeface="Courier"/>
              </a:rPr>
              <a:t>hoge</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latin typeface="Courier"/>
                <a:cs typeface="Courier"/>
              </a:rPr>
              <a:t>ブレースが必要になるには次の例</a:t>
            </a:r>
            <a:endParaRPr kumimoji="1" lang="en-US" altLang="ja-JP" sz="1600" dirty="0" smtClean="0">
              <a:solidFill>
                <a:schemeClr val="bg1">
                  <a:lumMod val="65000"/>
                </a:schemeClr>
              </a:solidFill>
              <a:latin typeface="Courier"/>
              <a:cs typeface="Courier"/>
            </a:endParaRP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a:t>
            </a:r>
            <a:r>
              <a:rPr kumimoji="1" lang="en-US" altLang="ja-JP" sz="1600" dirty="0" err="1" smtClean="0">
                <a:solidFill>
                  <a:srgbClr val="00CC33"/>
                </a:solidFill>
                <a:latin typeface="Courier"/>
                <a:cs typeface="Courier"/>
              </a:rPr>
              <a:t>hogefuga</a:t>
            </a:r>
            <a:r>
              <a:rPr kumimoji="1" lang="ja-JP" altLang="en-US" sz="1600" dirty="0" smtClean="0">
                <a:solidFill>
                  <a:schemeClr val="bg1">
                    <a:lumMod val="65000"/>
                  </a:schemeClr>
                </a:solidFill>
                <a:latin typeface="Courier"/>
                <a:cs typeface="Courier"/>
              </a:rPr>
              <a:t>　</a:t>
            </a:r>
            <a:r>
              <a:rPr kumimoji="1" lang="en-US" altLang="ja-JP" sz="1600" dirty="0" smtClean="0">
                <a:solidFill>
                  <a:schemeClr val="bg1">
                    <a:lumMod val="65000"/>
                  </a:schemeClr>
                </a:solidFill>
                <a:latin typeface="Courier"/>
                <a:cs typeface="Courier"/>
              </a:rPr>
              <a:t>➔</a:t>
            </a:r>
            <a:r>
              <a:rPr kumimoji="1" lang="ja-JP" altLang="en-US" sz="1600" dirty="0" smtClean="0">
                <a:solidFill>
                  <a:schemeClr val="bg1">
                    <a:lumMod val="65000"/>
                  </a:schemeClr>
                </a:solidFill>
                <a:latin typeface="Courier"/>
                <a:cs typeface="Courier"/>
              </a:rPr>
              <a:t>　</a:t>
            </a:r>
            <a:r>
              <a:rPr kumimoji="1" lang="en-US" altLang="ja-JP" sz="1600" dirty="0" smtClean="0">
                <a:solidFill>
                  <a:schemeClr val="accent5"/>
                </a:solidFill>
                <a:latin typeface="Courier"/>
                <a:cs typeface="Courier"/>
              </a:rPr>
              <a:t>✖</a:t>
            </a: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a:t>
            </a:r>
            <a:r>
              <a:rPr kumimoji="1" lang="en-US" altLang="ja-JP" sz="1600" dirty="0" err="1" smtClean="0">
                <a:solidFill>
                  <a:srgbClr val="00CC33"/>
                </a:solidFill>
                <a:latin typeface="Courier"/>
                <a:cs typeface="Courier"/>
              </a:rPr>
              <a:t>hoge</a:t>
            </a:r>
            <a:r>
              <a:rPr kumimoji="1" lang="en-US" altLang="ja-JP" sz="1600" dirty="0" smtClean="0">
                <a:solidFill>
                  <a:srgbClr val="00CC33"/>
                </a:solidFill>
                <a:latin typeface="Courier"/>
                <a:cs typeface="Courier"/>
              </a:rPr>
              <a:t>}</a:t>
            </a:r>
            <a:r>
              <a:rPr kumimoji="1" lang="en-US" altLang="ja-JP" sz="1600" dirty="0" err="1" smtClean="0">
                <a:solidFill>
                  <a:srgbClr val="00CC33"/>
                </a:solidFill>
                <a:latin typeface="Courier"/>
                <a:cs typeface="Courier"/>
              </a:rPr>
              <a:t>fuga</a:t>
            </a:r>
            <a:r>
              <a:rPr kumimoji="1" lang="ja-JP" altLang="en-US" sz="1600" dirty="0" smtClean="0">
                <a:solidFill>
                  <a:schemeClr val="bg1">
                    <a:lumMod val="65000"/>
                  </a:schemeClr>
                </a:solidFill>
                <a:latin typeface="Courier"/>
                <a:cs typeface="Courier"/>
              </a:rPr>
              <a:t>　</a:t>
            </a:r>
            <a:r>
              <a:rPr kumimoji="1" lang="en-US" altLang="ja-JP" sz="1600" dirty="0" smtClean="0">
                <a:solidFill>
                  <a:schemeClr val="bg1">
                    <a:lumMod val="65000"/>
                  </a:schemeClr>
                </a:solidFill>
                <a:latin typeface="Courier"/>
                <a:cs typeface="Courier"/>
              </a:rPr>
              <a:t>➔</a:t>
            </a:r>
            <a:r>
              <a:rPr kumimoji="1" lang="ja-JP" altLang="en-US" sz="1600" dirty="0" smtClean="0">
                <a:solidFill>
                  <a:schemeClr val="bg1">
                    <a:lumMod val="65000"/>
                  </a:schemeClr>
                </a:solidFill>
                <a:latin typeface="Courier"/>
                <a:cs typeface="Courier"/>
              </a:rPr>
              <a:t>　</a:t>
            </a:r>
            <a:r>
              <a:rPr kumimoji="1" lang="en-US" altLang="ja-JP" sz="1600" dirty="0" smtClean="0">
                <a:solidFill>
                  <a:schemeClr val="accent1">
                    <a:lumMod val="60000"/>
                    <a:lumOff val="40000"/>
                  </a:schemeClr>
                </a:solidFill>
                <a:latin typeface="Courier"/>
                <a:cs typeface="Courier"/>
              </a:rPr>
              <a:t>◎</a:t>
            </a:r>
          </a:p>
        </p:txBody>
      </p:sp>
    </p:spTree>
    <p:extLst>
      <p:ext uri="{BB962C8B-B14F-4D97-AF65-F5344CB8AC3E}">
        <p14:creationId xmlns:p14="http://schemas.microsoft.com/office/powerpoint/2010/main" val="23053759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シェルの基本機能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標準ストリーム</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473734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Tree>
    <p:extLst>
      <p:ext uri="{BB962C8B-B14F-4D97-AF65-F5344CB8AC3E}">
        <p14:creationId xmlns:p14="http://schemas.microsoft.com/office/powerpoint/2010/main" val="22134565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Unix</a:t>
            </a:r>
            <a:r>
              <a:rPr kumimoji="1" lang="ja-JP" altLang="en-US" sz="2000" dirty="0" smtClean="0">
                <a:solidFill>
                  <a:schemeClr val="bg1">
                    <a:lumMod val="65000"/>
                  </a:schemeClr>
                </a:solidFill>
              </a:rPr>
              <a:t> 系 </a:t>
            </a:r>
            <a:r>
              <a:rPr kumimoji="1" lang="en-US" altLang="ja-JP" sz="2000" dirty="0" smtClean="0">
                <a:solidFill>
                  <a:schemeClr val="bg1">
                    <a:lumMod val="65000"/>
                  </a:schemeClr>
                </a:solidFill>
              </a:rPr>
              <a:t>OS</a:t>
            </a:r>
            <a:r>
              <a:rPr kumimoji="1" lang="ja-JP" altLang="en-US" sz="2000" dirty="0">
                <a:solidFill>
                  <a:schemeClr val="bg1">
                    <a:lumMod val="65000"/>
                  </a:schemeClr>
                </a:solidFill>
              </a:rPr>
              <a:t> </a:t>
            </a:r>
            <a:r>
              <a:rPr kumimoji="1" lang="ja-JP" altLang="en-US" sz="2000" dirty="0" smtClean="0">
                <a:solidFill>
                  <a:schemeClr val="bg1">
                    <a:lumMod val="65000"/>
                  </a:schemeClr>
                </a:solidFill>
              </a:rPr>
              <a:t>や一部プログラミング言語インターフェースでプログラムと端末に接続している入出力チャネルのこと</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65021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大きく分けて </a:t>
            </a:r>
            <a:r>
              <a:rPr kumimoji="1" lang="en-US" altLang="ja-JP" sz="2000" dirty="0" smtClean="0">
                <a:solidFill>
                  <a:schemeClr val="bg1">
                    <a:lumMod val="65000"/>
                  </a:schemeClr>
                </a:solidFill>
              </a:rPr>
              <a:t>2</a:t>
            </a:r>
            <a:r>
              <a:rPr kumimoji="1" lang="ja-JP" altLang="en-US" sz="2000" dirty="0" smtClean="0">
                <a:solidFill>
                  <a:schemeClr val="bg1">
                    <a:lumMod val="65000"/>
                  </a:schemeClr>
                </a:solidFill>
              </a:rPr>
              <a:t> つある</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CLI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（コマンドラインインターフェースを提供する）</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GUI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（グラフィカルインターフェースを提供する）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どちらにせよ，共通して「</a:t>
            </a:r>
            <a:r>
              <a:rPr kumimoji="1" lang="ja-JP" altLang="en-US" sz="2000" dirty="0" smtClean="0">
                <a:solidFill>
                  <a:schemeClr val="bg2"/>
                </a:solidFill>
              </a:rPr>
              <a:t>プログラムの起動</a:t>
            </a:r>
            <a:r>
              <a:rPr kumimoji="1" lang="ja-JP" altLang="en-US" sz="2000" dirty="0" smtClean="0">
                <a:solidFill>
                  <a:schemeClr val="bg1">
                    <a:lumMod val="65000"/>
                  </a:schemeClr>
                </a:solidFill>
              </a:rPr>
              <a:t>」を担う</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今回扱うのは，</a:t>
            </a:r>
            <a:r>
              <a:rPr kumimoji="1" lang="en-US" altLang="ja-JP" sz="2000" dirty="0" smtClean="0">
                <a:solidFill>
                  <a:schemeClr val="bg1">
                    <a:lumMod val="65000"/>
                  </a:schemeClr>
                </a:solidFill>
              </a:rPr>
              <a:t>CLI</a:t>
            </a:r>
            <a:r>
              <a:rPr kumimoji="1" lang="ja-JP" altLang="en-US" sz="2000" dirty="0" smtClean="0">
                <a:solidFill>
                  <a:schemeClr val="bg1">
                    <a:lumMod val="65000"/>
                  </a:schemeClr>
                </a:solidFill>
              </a:rPr>
              <a:t> のシェル</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中でも </a:t>
            </a:r>
            <a:r>
              <a:rPr kumimoji="1" lang="en-US" altLang="ja-JP" sz="1600" dirty="0" smtClean="0">
                <a:solidFill>
                  <a:schemeClr val="bg1">
                    <a:lumMod val="65000"/>
                  </a:schemeClr>
                </a:solidFill>
              </a:rPr>
              <a:t>UNIX</a:t>
            </a:r>
            <a:r>
              <a:rPr kumimoji="1" lang="ja-JP" altLang="en-US" sz="1600" dirty="0">
                <a:solidFill>
                  <a:schemeClr val="bg1">
                    <a:lumMod val="65000"/>
                  </a:schemeClr>
                </a:solidFill>
              </a:rPr>
              <a:t> </a:t>
            </a:r>
            <a:r>
              <a:rPr kumimoji="1" lang="ja-JP" altLang="en-US" sz="1600" dirty="0" smtClean="0">
                <a:solidFill>
                  <a:schemeClr val="bg1">
                    <a:lumMod val="65000"/>
                  </a:schemeClr>
                </a:solidFill>
              </a:rPr>
              <a:t>シェルと呼ばれるもの</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MS-DOS</a:t>
            </a:r>
            <a:r>
              <a:rPr kumimoji="1" lang="ja-JP" altLang="en-US" sz="1600" dirty="0" smtClean="0">
                <a:solidFill>
                  <a:schemeClr val="bg1">
                    <a:lumMod val="65000"/>
                  </a:schemeClr>
                </a:solidFill>
              </a:rPr>
              <a:t> やその他 </a:t>
            </a:r>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のシェルも存在する</a:t>
            </a:r>
            <a:endParaRPr kumimoji="1" lang="en-US" altLang="ja-JP" sz="1600" dirty="0" smtClean="0">
              <a:solidFill>
                <a:schemeClr val="bg1">
                  <a:lumMod val="65000"/>
                </a:schemeClr>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0862339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Unix</a:t>
            </a:r>
            <a:r>
              <a:rPr kumimoji="1" lang="ja-JP" altLang="en-US" sz="2000" dirty="0" smtClean="0">
                <a:solidFill>
                  <a:schemeClr val="bg1">
                    <a:lumMod val="65000"/>
                  </a:schemeClr>
                </a:solidFill>
              </a:rPr>
              <a:t> 系 </a:t>
            </a:r>
            <a:r>
              <a:rPr kumimoji="1" lang="en-US" altLang="ja-JP" sz="2000" dirty="0" smtClean="0">
                <a:solidFill>
                  <a:schemeClr val="bg1">
                    <a:lumMod val="65000"/>
                  </a:schemeClr>
                </a:solidFill>
              </a:rPr>
              <a:t>OS</a:t>
            </a:r>
            <a:r>
              <a:rPr kumimoji="1" lang="ja-JP" altLang="en-US" sz="2000" dirty="0">
                <a:solidFill>
                  <a:schemeClr val="bg1">
                    <a:lumMod val="65000"/>
                  </a:schemeClr>
                </a:solidFill>
              </a:rPr>
              <a:t> </a:t>
            </a:r>
            <a:r>
              <a:rPr kumimoji="1" lang="ja-JP" altLang="en-US" sz="2000" dirty="0" smtClean="0">
                <a:solidFill>
                  <a:schemeClr val="bg1">
                    <a:lumMod val="65000"/>
                  </a:schemeClr>
                </a:solidFill>
              </a:rPr>
              <a:t>や一部プログラミング言語インターフェースでプログラムと端末に接続している入出力チャネルのこと</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つまり，ユーザとシェルなどがやり取りをする際の普遍的な</a:t>
            </a:r>
            <a:r>
              <a:rPr kumimoji="1" lang="en-US" altLang="ja-JP" sz="2000" dirty="0">
                <a:solidFill>
                  <a:schemeClr val="bg1">
                    <a:lumMod val="65000"/>
                  </a:schemeClr>
                </a:solidFill>
              </a:rPr>
              <a:t/>
            </a:r>
            <a:br>
              <a:rPr kumimoji="1" lang="en-US" altLang="ja-JP" sz="2000" dirty="0">
                <a:solidFill>
                  <a:schemeClr val="bg1">
                    <a:lumMod val="65000"/>
                  </a:schemeClr>
                </a:solidFill>
              </a:rPr>
            </a:br>
            <a:r>
              <a:rPr kumimoji="1" lang="ja-JP" altLang="en-US" sz="2000" dirty="0" smtClean="0">
                <a:solidFill>
                  <a:schemeClr val="bg1">
                    <a:lumMod val="65000"/>
                  </a:schemeClr>
                </a:solidFill>
              </a:rPr>
              <a:t>共通インターフェースのこと</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5402080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Unix</a:t>
            </a:r>
            <a:r>
              <a:rPr kumimoji="1" lang="ja-JP" altLang="en-US" sz="2000" dirty="0" smtClean="0">
                <a:solidFill>
                  <a:schemeClr val="bg1">
                    <a:lumMod val="65000"/>
                  </a:schemeClr>
                </a:solidFill>
              </a:rPr>
              <a:t> 系 </a:t>
            </a:r>
            <a:r>
              <a:rPr kumimoji="1" lang="en-US" altLang="ja-JP" sz="2000" dirty="0" smtClean="0">
                <a:solidFill>
                  <a:schemeClr val="bg1">
                    <a:lumMod val="65000"/>
                  </a:schemeClr>
                </a:solidFill>
              </a:rPr>
              <a:t>OS</a:t>
            </a:r>
            <a:r>
              <a:rPr kumimoji="1" lang="ja-JP" altLang="en-US" sz="2000" dirty="0">
                <a:solidFill>
                  <a:schemeClr val="bg1">
                    <a:lumMod val="65000"/>
                  </a:schemeClr>
                </a:solidFill>
              </a:rPr>
              <a:t> </a:t>
            </a:r>
            <a:r>
              <a:rPr kumimoji="1" lang="ja-JP" altLang="en-US" sz="2000" dirty="0" smtClean="0">
                <a:solidFill>
                  <a:schemeClr val="bg1">
                    <a:lumMod val="65000"/>
                  </a:schemeClr>
                </a:solidFill>
              </a:rPr>
              <a:t>や一部プログラミング言語インターフェースでプログラムと端末に接続している入出力チャネルのこと</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つまり，ユーザとシェルなどがやり取りをする際の普遍的な</a:t>
            </a:r>
            <a:r>
              <a:rPr kumimoji="1" lang="en-US" altLang="ja-JP" sz="2000" dirty="0">
                <a:solidFill>
                  <a:schemeClr val="bg1">
                    <a:lumMod val="65000"/>
                  </a:schemeClr>
                </a:solidFill>
              </a:rPr>
              <a:t/>
            </a:r>
            <a:br>
              <a:rPr kumimoji="1" lang="en-US" altLang="ja-JP" sz="2000" dirty="0">
                <a:solidFill>
                  <a:schemeClr val="bg1">
                    <a:lumMod val="65000"/>
                  </a:schemeClr>
                </a:solidFill>
              </a:rPr>
            </a:br>
            <a:r>
              <a:rPr kumimoji="1" lang="ja-JP" altLang="en-US" sz="2000" dirty="0" smtClean="0">
                <a:solidFill>
                  <a:schemeClr val="bg1">
                    <a:lumMod val="65000"/>
                  </a:schemeClr>
                </a:solidFill>
              </a:rPr>
              <a:t>共通インターフェースのこと</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現在では</a:t>
            </a:r>
            <a:r>
              <a:rPr kumimoji="1" lang="en-US" altLang="ja-JP" sz="2000" dirty="0" smtClean="0">
                <a:solidFill>
                  <a:schemeClr val="bg1">
                    <a:lumMod val="65000"/>
                  </a:schemeClr>
                </a:solidFill>
              </a:rPr>
              <a:t> 3 </a:t>
            </a:r>
            <a:r>
              <a:rPr kumimoji="1" lang="ja-JP" altLang="en-US" sz="2000" dirty="0" smtClean="0">
                <a:solidFill>
                  <a:schemeClr val="bg1">
                    <a:lumMod val="65000"/>
                  </a:schemeClr>
                </a:solidFill>
              </a:rPr>
              <a:t>つのチャネルがある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5423489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Unix</a:t>
            </a:r>
            <a:r>
              <a:rPr kumimoji="1" lang="ja-JP" altLang="en-US" sz="2000" dirty="0" smtClean="0">
                <a:solidFill>
                  <a:schemeClr val="bg1">
                    <a:lumMod val="65000"/>
                  </a:schemeClr>
                </a:solidFill>
              </a:rPr>
              <a:t> 系 </a:t>
            </a:r>
            <a:r>
              <a:rPr kumimoji="1" lang="en-US" altLang="ja-JP" sz="2000" dirty="0" smtClean="0">
                <a:solidFill>
                  <a:schemeClr val="bg1">
                    <a:lumMod val="65000"/>
                  </a:schemeClr>
                </a:solidFill>
              </a:rPr>
              <a:t>OS</a:t>
            </a:r>
            <a:r>
              <a:rPr kumimoji="1" lang="ja-JP" altLang="en-US" sz="2000" dirty="0">
                <a:solidFill>
                  <a:schemeClr val="bg1">
                    <a:lumMod val="65000"/>
                  </a:schemeClr>
                </a:solidFill>
              </a:rPr>
              <a:t> </a:t>
            </a:r>
            <a:r>
              <a:rPr kumimoji="1" lang="ja-JP" altLang="en-US" sz="2000" dirty="0" smtClean="0">
                <a:solidFill>
                  <a:schemeClr val="bg1">
                    <a:lumMod val="65000"/>
                  </a:schemeClr>
                </a:solidFill>
              </a:rPr>
              <a:t>や一部プログラミング言語インターフェースでプログラムと端末に接続している入出力チャネルのこと</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つまり，ユーザとシェルなどがやり取りをする際の普遍的な</a:t>
            </a:r>
            <a:r>
              <a:rPr kumimoji="1" lang="en-US" altLang="ja-JP" sz="2000" dirty="0">
                <a:solidFill>
                  <a:schemeClr val="bg1">
                    <a:lumMod val="65000"/>
                  </a:schemeClr>
                </a:solidFill>
              </a:rPr>
              <a:t/>
            </a:r>
            <a:br>
              <a:rPr kumimoji="1" lang="en-US" altLang="ja-JP" sz="2000" dirty="0">
                <a:solidFill>
                  <a:schemeClr val="bg1">
                    <a:lumMod val="65000"/>
                  </a:schemeClr>
                </a:solidFill>
              </a:rPr>
            </a:br>
            <a:r>
              <a:rPr kumimoji="1" lang="ja-JP" altLang="en-US" sz="2000" dirty="0" smtClean="0">
                <a:solidFill>
                  <a:schemeClr val="bg1">
                    <a:lumMod val="65000"/>
                  </a:schemeClr>
                </a:solidFill>
              </a:rPr>
              <a:t>共通インターフェースのこと</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現在では</a:t>
            </a:r>
            <a:r>
              <a:rPr kumimoji="1" lang="en-US" altLang="ja-JP" sz="2000" dirty="0" smtClean="0">
                <a:solidFill>
                  <a:schemeClr val="bg1">
                    <a:lumMod val="65000"/>
                  </a:schemeClr>
                </a:solidFill>
              </a:rPr>
              <a:t> 3 </a:t>
            </a:r>
            <a:r>
              <a:rPr kumimoji="1" lang="ja-JP" altLang="en-US" sz="2000" dirty="0" smtClean="0">
                <a:solidFill>
                  <a:schemeClr val="bg1">
                    <a:lumMod val="65000"/>
                  </a:schemeClr>
                </a:solidFill>
              </a:rPr>
              <a:t>つのチャネルがある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err="1" smtClean="0">
                <a:solidFill>
                  <a:schemeClr val="bg2"/>
                </a:solidFill>
              </a:rPr>
              <a:t>stdin</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標準出力（</a:t>
            </a:r>
            <a:r>
              <a:rPr kumimoji="1" lang="en-US" altLang="ja-JP" sz="1600" dirty="0" err="1" smtClean="0">
                <a:solidFill>
                  <a:srgbClr val="62BCE9"/>
                </a:solidFill>
              </a:rPr>
              <a:t>stdout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標準エラー出力（</a:t>
            </a:r>
            <a:r>
              <a:rPr kumimoji="1" lang="en-US" altLang="ja-JP" sz="1600" dirty="0" err="1" smtClean="0">
                <a:solidFill>
                  <a:srgbClr val="62BCE9"/>
                </a:solidFill>
              </a:rPr>
              <a:t>stderr</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9972638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Unix</a:t>
            </a:r>
            <a:r>
              <a:rPr kumimoji="1" lang="ja-JP" altLang="en-US" sz="2000" dirty="0" smtClean="0">
                <a:solidFill>
                  <a:schemeClr val="bg1">
                    <a:lumMod val="65000"/>
                  </a:schemeClr>
                </a:solidFill>
              </a:rPr>
              <a:t> 系 </a:t>
            </a:r>
            <a:r>
              <a:rPr kumimoji="1" lang="en-US" altLang="ja-JP" sz="2000" dirty="0" smtClean="0">
                <a:solidFill>
                  <a:schemeClr val="bg1">
                    <a:lumMod val="65000"/>
                  </a:schemeClr>
                </a:solidFill>
              </a:rPr>
              <a:t>OS</a:t>
            </a:r>
            <a:r>
              <a:rPr kumimoji="1" lang="ja-JP" altLang="en-US" sz="2000" dirty="0">
                <a:solidFill>
                  <a:schemeClr val="bg1">
                    <a:lumMod val="65000"/>
                  </a:schemeClr>
                </a:solidFill>
              </a:rPr>
              <a:t> </a:t>
            </a:r>
            <a:r>
              <a:rPr kumimoji="1" lang="ja-JP" altLang="en-US" sz="2000" dirty="0" smtClean="0">
                <a:solidFill>
                  <a:schemeClr val="bg1">
                    <a:lumMod val="65000"/>
                  </a:schemeClr>
                </a:solidFill>
              </a:rPr>
              <a:t>や一部プログラミング言語インターフェースでプログラムと端末に接続している入出力チャネルのこと</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つまり，ユーザとシェルなどがやり取りをする際の普遍的な</a:t>
            </a:r>
            <a:r>
              <a:rPr kumimoji="1" lang="en-US" altLang="ja-JP" sz="2000" dirty="0">
                <a:solidFill>
                  <a:schemeClr val="bg1">
                    <a:lumMod val="65000"/>
                  </a:schemeClr>
                </a:solidFill>
              </a:rPr>
              <a:t/>
            </a:r>
            <a:br>
              <a:rPr kumimoji="1" lang="en-US" altLang="ja-JP" sz="2000" dirty="0">
                <a:solidFill>
                  <a:schemeClr val="bg1">
                    <a:lumMod val="65000"/>
                  </a:schemeClr>
                </a:solidFill>
              </a:rPr>
            </a:br>
            <a:r>
              <a:rPr kumimoji="1" lang="ja-JP" altLang="en-US" sz="2000" dirty="0" smtClean="0">
                <a:solidFill>
                  <a:schemeClr val="bg1">
                    <a:lumMod val="65000"/>
                  </a:schemeClr>
                </a:solidFill>
              </a:rPr>
              <a:t>共通インターフェースのこと</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現在では</a:t>
            </a:r>
            <a:r>
              <a:rPr kumimoji="1" lang="en-US" altLang="ja-JP" sz="2000" dirty="0" smtClean="0">
                <a:solidFill>
                  <a:schemeClr val="bg1">
                    <a:lumMod val="65000"/>
                  </a:schemeClr>
                </a:solidFill>
              </a:rPr>
              <a:t> 3 </a:t>
            </a:r>
            <a:r>
              <a:rPr kumimoji="1" lang="ja-JP" altLang="en-US" sz="2000" dirty="0" smtClean="0">
                <a:solidFill>
                  <a:schemeClr val="bg1">
                    <a:lumMod val="65000"/>
                  </a:schemeClr>
                </a:solidFill>
              </a:rPr>
              <a:t>つのチャネルがある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err="1" smtClean="0">
                <a:solidFill>
                  <a:schemeClr val="bg2"/>
                </a:solidFill>
              </a:rPr>
              <a:t>stdin</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標準出力（</a:t>
            </a:r>
            <a:r>
              <a:rPr kumimoji="1" lang="en-US" altLang="ja-JP" sz="1600" dirty="0" err="1" smtClean="0">
                <a:solidFill>
                  <a:srgbClr val="62BCE9"/>
                </a:solidFill>
              </a:rPr>
              <a:t>stdout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標準エラー出力（</a:t>
            </a:r>
            <a:r>
              <a:rPr kumimoji="1" lang="en-US" altLang="ja-JP" sz="1600" dirty="0" err="1" smtClean="0">
                <a:solidFill>
                  <a:srgbClr val="62BCE9"/>
                </a:solidFill>
              </a:rPr>
              <a:t>stderr</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p:txBody>
      </p:sp>
      <p:pic>
        <p:nvPicPr>
          <p:cNvPr id="5" name="図 4" descr="Stdstreams-notitle.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702" y="2671637"/>
            <a:ext cx="3686098" cy="2261924"/>
          </a:xfrm>
          <a:prstGeom prst="rect">
            <a:avLst/>
          </a:prstGeom>
        </p:spPr>
      </p:pic>
      <p:sp>
        <p:nvSpPr>
          <p:cNvPr id="6" name="テキスト ボックス 5"/>
          <p:cNvSpPr txBox="1"/>
          <p:nvPr/>
        </p:nvSpPr>
        <p:spPr>
          <a:xfrm>
            <a:off x="6860624" y="2382805"/>
            <a:ext cx="1826176" cy="253916"/>
          </a:xfrm>
          <a:prstGeom prst="rect">
            <a:avLst/>
          </a:prstGeom>
          <a:noFill/>
        </p:spPr>
        <p:txBody>
          <a:bodyPr wrap="square" rtlCol="0">
            <a:spAutoFit/>
          </a:bodyPr>
          <a:lstStyle/>
          <a:p>
            <a:r>
              <a:rPr kumimoji="1" lang="ja-JP" altLang="en-US" sz="1050" dirty="0" smtClean="0">
                <a:solidFill>
                  <a:schemeClr val="bg1">
                    <a:lumMod val="65000"/>
                  </a:schemeClr>
                </a:solidFill>
              </a:rPr>
              <a:t>標準ストリーム</a:t>
            </a:r>
            <a:r>
              <a:rPr kumimoji="1" lang="en-US" altLang="ja-JP" sz="1050" dirty="0" smtClean="0">
                <a:solidFill>
                  <a:schemeClr val="bg1">
                    <a:lumMod val="65000"/>
                  </a:schemeClr>
                </a:solidFill>
              </a:rPr>
              <a:t> - Wikipedia</a:t>
            </a:r>
            <a:endParaRPr kumimoji="1" lang="ja-JP" altLang="en-US" sz="1050" dirty="0">
              <a:solidFill>
                <a:schemeClr val="bg1">
                  <a:lumMod val="65000"/>
                </a:schemeClr>
              </a:solidFill>
            </a:endParaRPr>
          </a:p>
        </p:txBody>
      </p:sp>
    </p:spTree>
    <p:extLst>
      <p:ext uri="{BB962C8B-B14F-4D97-AF65-F5344CB8AC3E}">
        <p14:creationId xmlns:p14="http://schemas.microsoft.com/office/powerpoint/2010/main" val="35023329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標準入力（</a:t>
            </a:r>
            <a:r>
              <a:rPr kumimoji="1" lang="en-US" altLang="ja-JP" sz="2000" dirty="0" err="1" smtClean="0">
                <a:solidFill>
                  <a:schemeClr val="bg1">
                    <a:lumMod val="65000"/>
                  </a:schemeClr>
                </a:solidFill>
              </a:rPr>
              <a:t>stdin</a:t>
            </a:r>
            <a:r>
              <a:rPr kumimoji="1" lang="ja-JP" altLang="en-US" sz="2000" dirty="0" smtClean="0">
                <a:solidFill>
                  <a:schemeClr val="bg1">
                    <a:lumMod val="65000"/>
                  </a:schemeClr>
                </a:solidFill>
              </a:rPr>
              <a:t>）</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6778522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標準入力（</a:t>
            </a:r>
            <a:r>
              <a:rPr kumimoji="1" lang="en-US" altLang="ja-JP" sz="2000" dirty="0" err="1" smtClean="0">
                <a:solidFill>
                  <a:schemeClr val="bg1">
                    <a:lumMod val="65000"/>
                  </a:schemeClr>
                </a:solidFill>
              </a:rPr>
              <a:t>stdin</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シェルに対するキーボードからの入力</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9644104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標準入力（</a:t>
            </a:r>
            <a:r>
              <a:rPr kumimoji="1" lang="en-US" altLang="ja-JP" sz="2000" dirty="0" err="1" smtClean="0">
                <a:solidFill>
                  <a:schemeClr val="bg1">
                    <a:lumMod val="65000"/>
                  </a:schemeClr>
                </a:solidFill>
              </a:rPr>
              <a:t>stdin</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シェルに対するキーボードからの入力</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プログラムに入ってくるデータ（テキストであることが多い）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5787245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標準入力（</a:t>
            </a:r>
            <a:r>
              <a:rPr kumimoji="1" lang="en-US" altLang="ja-JP" sz="2000" dirty="0" err="1" smtClean="0">
                <a:solidFill>
                  <a:schemeClr val="bg1">
                    <a:lumMod val="65000"/>
                  </a:schemeClr>
                </a:solidFill>
              </a:rPr>
              <a:t>stdin</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シェルに対するキーボードからの入力</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プログラムに入ってくるデータ（テキストであることが多い）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すべてのプログラムが入力を要求するわけではない</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例えば</a:t>
            </a:r>
            <a:r>
              <a:rPr kumimoji="1" lang="en-US" altLang="ja-JP" sz="1200" dirty="0" smtClean="0">
                <a:solidFill>
                  <a:schemeClr val="bg1">
                    <a:lumMod val="65000"/>
                  </a:schemeClr>
                </a:solidFill>
              </a:rPr>
              <a:t> </a:t>
            </a:r>
            <a:r>
              <a:rPr kumimoji="1" lang="en-US" altLang="ja-JP" sz="1200" dirty="0" err="1" smtClean="0">
                <a:solidFill>
                  <a:schemeClr val="bg1">
                    <a:lumMod val="65000"/>
                  </a:schemeClr>
                </a:solidFill>
                <a:latin typeface="Courier"/>
                <a:cs typeface="Courier"/>
              </a:rPr>
              <a:t>ls</a:t>
            </a:r>
            <a:r>
              <a:rPr kumimoji="1" lang="en-US" altLang="ja-JP" sz="1200" dirty="0" smtClean="0">
                <a:solidFill>
                  <a:schemeClr val="bg1">
                    <a:lumMod val="65000"/>
                  </a:schemeClr>
                </a:solidFill>
              </a:rPr>
              <a:t> </a:t>
            </a:r>
            <a:r>
              <a:rPr kumimoji="1" lang="ja-JP" altLang="en-US" sz="1200" dirty="0" smtClean="0">
                <a:solidFill>
                  <a:schemeClr val="bg1">
                    <a:lumMod val="65000"/>
                  </a:schemeClr>
                </a:solidFill>
              </a:rPr>
              <a:t>は標準入力を必要とせず実行が完了する</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2206981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標準入力（</a:t>
            </a:r>
            <a:r>
              <a:rPr kumimoji="1" lang="en-US" altLang="ja-JP" sz="2000" dirty="0" err="1" smtClean="0">
                <a:solidFill>
                  <a:schemeClr val="bg1">
                    <a:lumMod val="65000"/>
                  </a:schemeClr>
                </a:solidFill>
              </a:rPr>
              <a:t>stdin</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シェルに対するキーボードからの入力</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プログラムに入ってくるデータ（テキストであることが多い）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すべてのプログラムが入力を要求するわけではない</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例えば</a:t>
            </a:r>
            <a:r>
              <a:rPr kumimoji="1" lang="en-US" altLang="ja-JP" sz="1200" dirty="0" smtClean="0">
                <a:solidFill>
                  <a:schemeClr val="bg1">
                    <a:lumMod val="65000"/>
                  </a:schemeClr>
                </a:solidFill>
              </a:rPr>
              <a:t> </a:t>
            </a:r>
            <a:r>
              <a:rPr kumimoji="1" lang="en-US" altLang="ja-JP" sz="1200" dirty="0" err="1" smtClean="0">
                <a:solidFill>
                  <a:schemeClr val="bg1">
                    <a:lumMod val="65000"/>
                  </a:schemeClr>
                </a:solidFill>
                <a:latin typeface="Courier"/>
                <a:cs typeface="Courier"/>
              </a:rPr>
              <a:t>ls</a:t>
            </a:r>
            <a:r>
              <a:rPr kumimoji="1" lang="en-US" altLang="ja-JP" sz="1200" dirty="0" smtClean="0">
                <a:solidFill>
                  <a:schemeClr val="bg1">
                    <a:lumMod val="65000"/>
                  </a:schemeClr>
                </a:solidFill>
              </a:rPr>
              <a:t> </a:t>
            </a:r>
            <a:r>
              <a:rPr kumimoji="1" lang="ja-JP" altLang="en-US" sz="1200" dirty="0" smtClean="0">
                <a:solidFill>
                  <a:schemeClr val="bg1">
                    <a:lumMod val="65000"/>
                  </a:schemeClr>
                </a:solidFill>
              </a:rPr>
              <a:t>は標準入力を必要とせず実行が完了する</a:t>
            </a:r>
            <a:endParaRPr kumimoji="1" lang="en-US" altLang="ja-JP" sz="1200" dirty="0" smtClean="0">
              <a:solidFill>
                <a:schemeClr val="bg1">
                  <a:lumMod val="65000"/>
                </a:schemeClr>
              </a:solidFill>
            </a:endParaRPr>
          </a:p>
          <a:p>
            <a:r>
              <a:rPr kumimoji="1" lang="ja-JP" altLang="en-US" sz="2000" dirty="0" smtClean="0">
                <a:solidFill>
                  <a:schemeClr val="bg1">
                    <a:lumMod val="65000"/>
                  </a:schemeClr>
                </a:solidFill>
              </a:rPr>
              <a:t>標準出力（</a:t>
            </a:r>
            <a:r>
              <a:rPr kumimoji="1" lang="en-US" altLang="ja-JP" sz="2000" dirty="0" err="1" smtClean="0">
                <a:solidFill>
                  <a:schemeClr val="bg1">
                    <a:lumMod val="65000"/>
                  </a:schemeClr>
                </a:solidFill>
              </a:rPr>
              <a:t>stdout</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9715298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標準入力（</a:t>
            </a:r>
            <a:r>
              <a:rPr kumimoji="1" lang="en-US" altLang="ja-JP" sz="2000" dirty="0" err="1" smtClean="0">
                <a:solidFill>
                  <a:schemeClr val="bg1">
                    <a:lumMod val="65000"/>
                  </a:schemeClr>
                </a:solidFill>
              </a:rPr>
              <a:t>stdin</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シェルに対するキーボードからの入力</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プログラムに入ってくるデータ（テキストであることが多い）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すべてのプログラムが入力を要求するわけではない</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例えば</a:t>
            </a:r>
            <a:r>
              <a:rPr kumimoji="1" lang="en-US" altLang="ja-JP" sz="1200" dirty="0" smtClean="0">
                <a:solidFill>
                  <a:schemeClr val="bg1">
                    <a:lumMod val="65000"/>
                  </a:schemeClr>
                </a:solidFill>
              </a:rPr>
              <a:t> </a:t>
            </a:r>
            <a:r>
              <a:rPr kumimoji="1" lang="en-US" altLang="ja-JP" sz="1200" dirty="0" err="1" smtClean="0">
                <a:solidFill>
                  <a:schemeClr val="bg1">
                    <a:lumMod val="65000"/>
                  </a:schemeClr>
                </a:solidFill>
                <a:latin typeface="Courier"/>
                <a:cs typeface="Courier"/>
              </a:rPr>
              <a:t>ls</a:t>
            </a:r>
            <a:r>
              <a:rPr kumimoji="1" lang="en-US" altLang="ja-JP" sz="1200" dirty="0" smtClean="0">
                <a:solidFill>
                  <a:schemeClr val="bg1">
                    <a:lumMod val="65000"/>
                  </a:schemeClr>
                </a:solidFill>
              </a:rPr>
              <a:t> </a:t>
            </a:r>
            <a:r>
              <a:rPr kumimoji="1" lang="ja-JP" altLang="en-US" sz="1200" dirty="0" smtClean="0">
                <a:solidFill>
                  <a:schemeClr val="bg1">
                    <a:lumMod val="65000"/>
                  </a:schemeClr>
                </a:solidFill>
              </a:rPr>
              <a:t>は標準入力を必要とせず実行が完了する</a:t>
            </a:r>
            <a:endParaRPr kumimoji="1" lang="en-US" altLang="ja-JP" sz="1200" dirty="0" smtClean="0">
              <a:solidFill>
                <a:schemeClr val="bg1">
                  <a:lumMod val="65000"/>
                </a:schemeClr>
              </a:solidFill>
            </a:endParaRPr>
          </a:p>
          <a:p>
            <a:r>
              <a:rPr kumimoji="1" lang="ja-JP" altLang="en-US" sz="2000" dirty="0" smtClean="0">
                <a:solidFill>
                  <a:schemeClr val="bg1">
                    <a:lumMod val="65000"/>
                  </a:schemeClr>
                </a:solidFill>
              </a:rPr>
              <a:t>標準出力（</a:t>
            </a:r>
            <a:r>
              <a:rPr kumimoji="1" lang="en-US" altLang="ja-JP" sz="2000" dirty="0" err="1" smtClean="0">
                <a:solidFill>
                  <a:schemeClr val="bg1">
                    <a:lumMod val="65000"/>
                  </a:schemeClr>
                </a:solidFill>
              </a:rPr>
              <a:t>stdout</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プログラムが（端末画面に）書き出すデータのストリーム</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52857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大きく分けて </a:t>
            </a:r>
            <a:r>
              <a:rPr kumimoji="1" lang="en-US" altLang="ja-JP" sz="2000" dirty="0" smtClean="0">
                <a:solidFill>
                  <a:schemeClr val="bg1">
                    <a:lumMod val="65000"/>
                  </a:schemeClr>
                </a:solidFill>
              </a:rPr>
              <a:t>2</a:t>
            </a:r>
            <a:r>
              <a:rPr kumimoji="1" lang="ja-JP" altLang="en-US" sz="2000" dirty="0" smtClean="0">
                <a:solidFill>
                  <a:schemeClr val="bg1">
                    <a:lumMod val="65000"/>
                  </a:schemeClr>
                </a:solidFill>
              </a:rPr>
              <a:t> つある</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CLI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（コマンドラインインターフェースを提供する）</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GUI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（グラフィカルインターフェースを提供する）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どちらにせよ，共通して「</a:t>
            </a:r>
            <a:r>
              <a:rPr kumimoji="1" lang="ja-JP" altLang="en-US" sz="2000" dirty="0" smtClean="0">
                <a:solidFill>
                  <a:schemeClr val="bg2"/>
                </a:solidFill>
              </a:rPr>
              <a:t>プログラムの起動</a:t>
            </a:r>
            <a:r>
              <a:rPr kumimoji="1" lang="ja-JP" altLang="en-US" sz="2000" dirty="0" smtClean="0">
                <a:solidFill>
                  <a:schemeClr val="bg1">
                    <a:lumMod val="65000"/>
                  </a:schemeClr>
                </a:solidFill>
              </a:rPr>
              <a:t>」を担う</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今回扱うのは，</a:t>
            </a:r>
            <a:r>
              <a:rPr kumimoji="1" lang="en-US" altLang="ja-JP" sz="2000" dirty="0" smtClean="0">
                <a:solidFill>
                  <a:schemeClr val="bg1">
                    <a:lumMod val="65000"/>
                  </a:schemeClr>
                </a:solidFill>
              </a:rPr>
              <a:t>CLI</a:t>
            </a:r>
            <a:r>
              <a:rPr kumimoji="1" lang="ja-JP" altLang="en-US" sz="2000" dirty="0" smtClean="0">
                <a:solidFill>
                  <a:schemeClr val="bg1">
                    <a:lumMod val="65000"/>
                  </a:schemeClr>
                </a:solidFill>
              </a:rPr>
              <a:t> のシェル</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中でも </a:t>
            </a:r>
            <a:r>
              <a:rPr kumimoji="1" lang="en-US" altLang="ja-JP" sz="1600" dirty="0" smtClean="0">
                <a:solidFill>
                  <a:schemeClr val="bg1">
                    <a:lumMod val="65000"/>
                  </a:schemeClr>
                </a:solidFill>
              </a:rPr>
              <a:t>UNIX</a:t>
            </a:r>
            <a:r>
              <a:rPr kumimoji="1" lang="ja-JP" altLang="en-US" sz="1600" dirty="0">
                <a:solidFill>
                  <a:schemeClr val="bg1">
                    <a:lumMod val="65000"/>
                  </a:schemeClr>
                </a:solidFill>
              </a:rPr>
              <a:t> </a:t>
            </a:r>
            <a:r>
              <a:rPr kumimoji="1" lang="ja-JP" altLang="en-US" sz="1600" dirty="0" smtClean="0">
                <a:solidFill>
                  <a:schemeClr val="bg1">
                    <a:lumMod val="65000"/>
                  </a:schemeClr>
                </a:solidFill>
              </a:rPr>
              <a:t>シェルと呼ばれるもの</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MS-DOS</a:t>
            </a:r>
            <a:r>
              <a:rPr kumimoji="1" lang="ja-JP" altLang="en-US" sz="1600" dirty="0" smtClean="0">
                <a:solidFill>
                  <a:schemeClr val="bg1">
                    <a:lumMod val="65000"/>
                  </a:schemeClr>
                </a:solidFill>
              </a:rPr>
              <a:t> やその他 </a:t>
            </a:r>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のシェルも存在する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余談</a:t>
            </a:r>
            <a:endParaRPr kumimoji="1" lang="en-US" altLang="ja-JP" sz="2000" dirty="0" smtClean="0">
              <a:solidFill>
                <a:schemeClr val="bg1">
                  <a:lumMod val="65000"/>
                </a:schemeClr>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8672513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標準入力（</a:t>
            </a:r>
            <a:r>
              <a:rPr kumimoji="1" lang="en-US" altLang="ja-JP" sz="2000" dirty="0" err="1" smtClean="0">
                <a:solidFill>
                  <a:schemeClr val="bg1">
                    <a:lumMod val="65000"/>
                  </a:schemeClr>
                </a:solidFill>
              </a:rPr>
              <a:t>stdin</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シェルに対するキーボードからの入力</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プログラムに入ってくるデータ（テキストであることが多い）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すべてのプログラムが入力を要求するわけではない</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例えば</a:t>
            </a:r>
            <a:r>
              <a:rPr kumimoji="1" lang="en-US" altLang="ja-JP" sz="1200" dirty="0" smtClean="0">
                <a:solidFill>
                  <a:schemeClr val="bg1">
                    <a:lumMod val="65000"/>
                  </a:schemeClr>
                </a:solidFill>
              </a:rPr>
              <a:t> </a:t>
            </a:r>
            <a:r>
              <a:rPr kumimoji="1" lang="en-US" altLang="ja-JP" sz="1200" dirty="0" err="1" smtClean="0">
                <a:solidFill>
                  <a:schemeClr val="bg1">
                    <a:lumMod val="65000"/>
                  </a:schemeClr>
                </a:solidFill>
                <a:latin typeface="Courier"/>
                <a:cs typeface="Courier"/>
              </a:rPr>
              <a:t>ls</a:t>
            </a:r>
            <a:r>
              <a:rPr kumimoji="1" lang="en-US" altLang="ja-JP" sz="1200" dirty="0" smtClean="0">
                <a:solidFill>
                  <a:schemeClr val="bg1">
                    <a:lumMod val="65000"/>
                  </a:schemeClr>
                </a:solidFill>
              </a:rPr>
              <a:t> </a:t>
            </a:r>
            <a:r>
              <a:rPr kumimoji="1" lang="ja-JP" altLang="en-US" sz="1200" dirty="0" smtClean="0">
                <a:solidFill>
                  <a:schemeClr val="bg1">
                    <a:lumMod val="65000"/>
                  </a:schemeClr>
                </a:solidFill>
              </a:rPr>
              <a:t>は標準入力を必要とせず実行が完了する</a:t>
            </a:r>
            <a:endParaRPr kumimoji="1" lang="en-US" altLang="ja-JP" sz="1200" dirty="0" smtClean="0">
              <a:solidFill>
                <a:schemeClr val="bg1">
                  <a:lumMod val="65000"/>
                </a:schemeClr>
              </a:solidFill>
            </a:endParaRPr>
          </a:p>
          <a:p>
            <a:r>
              <a:rPr kumimoji="1" lang="ja-JP" altLang="en-US" sz="2000" dirty="0" smtClean="0">
                <a:solidFill>
                  <a:schemeClr val="bg1">
                    <a:lumMod val="65000"/>
                  </a:schemeClr>
                </a:solidFill>
              </a:rPr>
              <a:t>標準出力（</a:t>
            </a:r>
            <a:r>
              <a:rPr kumimoji="1" lang="en-US" altLang="ja-JP" sz="2000" dirty="0" err="1" smtClean="0">
                <a:solidFill>
                  <a:schemeClr val="bg1">
                    <a:lumMod val="65000"/>
                  </a:schemeClr>
                </a:solidFill>
              </a:rPr>
              <a:t>stdout</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プログラムが（端末画面に）書き出すデータのストリーム</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すべてのプログラムが出力を要求するわけではない</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例えば</a:t>
            </a:r>
            <a:r>
              <a:rPr kumimoji="1" lang="en-US" altLang="ja-JP" sz="1200" dirty="0" smtClean="0">
                <a:solidFill>
                  <a:schemeClr val="bg1">
                    <a:lumMod val="65000"/>
                  </a:schemeClr>
                </a:solidFill>
              </a:rPr>
              <a:t> </a:t>
            </a:r>
            <a:r>
              <a:rPr kumimoji="1" lang="en-US" altLang="ja-JP" sz="1200" dirty="0" smtClean="0">
                <a:solidFill>
                  <a:schemeClr val="bg1">
                    <a:lumMod val="65000"/>
                  </a:schemeClr>
                </a:solidFill>
                <a:latin typeface="Courier"/>
                <a:cs typeface="Courier"/>
              </a:rPr>
              <a:t>mv</a:t>
            </a:r>
            <a:r>
              <a:rPr kumimoji="1" lang="en-US" altLang="ja-JP" sz="1200" dirty="0" smtClean="0">
                <a:solidFill>
                  <a:schemeClr val="bg1">
                    <a:lumMod val="65000"/>
                  </a:schemeClr>
                </a:solidFill>
              </a:rPr>
              <a:t> </a:t>
            </a:r>
            <a:r>
              <a:rPr kumimoji="1" lang="ja-JP" altLang="en-US" sz="1200" dirty="0" smtClean="0">
                <a:solidFill>
                  <a:schemeClr val="bg1">
                    <a:lumMod val="65000"/>
                  </a:schemeClr>
                </a:solidFill>
              </a:rPr>
              <a:t>は何も出力をしない</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25561388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標準エラー出力（</a:t>
            </a:r>
            <a:r>
              <a:rPr kumimoji="1" lang="en-US" altLang="ja-JP" sz="2000" dirty="0" err="1" smtClean="0">
                <a:solidFill>
                  <a:schemeClr val="bg1">
                    <a:lumMod val="65000"/>
                  </a:schemeClr>
                </a:solidFill>
              </a:rPr>
              <a:t>stderr</a:t>
            </a:r>
            <a:r>
              <a:rPr kumimoji="1" lang="ja-JP" altLang="en-US" sz="2000" dirty="0" smtClean="0">
                <a:solidFill>
                  <a:schemeClr val="bg1">
                    <a:lumMod val="65000"/>
                  </a:schemeClr>
                </a:solidFill>
              </a:rPr>
              <a:t>）</a:t>
            </a:r>
            <a:endParaRPr kumimoji="1" lang="en-US" altLang="ja-JP" sz="800" dirty="0" smtClean="0">
              <a:solidFill>
                <a:schemeClr val="bg1">
                  <a:lumMod val="65000"/>
                </a:schemeClr>
              </a:solidFill>
            </a:endParaRPr>
          </a:p>
        </p:txBody>
      </p:sp>
    </p:spTree>
    <p:extLst>
      <p:ext uri="{BB962C8B-B14F-4D97-AF65-F5344CB8AC3E}">
        <p14:creationId xmlns:p14="http://schemas.microsoft.com/office/powerpoint/2010/main" val="12544649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標準エラー出力（</a:t>
            </a:r>
            <a:r>
              <a:rPr kumimoji="1" lang="en-US" altLang="ja-JP" sz="2000" dirty="0" err="1" smtClean="0">
                <a:solidFill>
                  <a:schemeClr val="bg1">
                    <a:lumMod val="65000"/>
                  </a:schemeClr>
                </a:solidFill>
              </a:rPr>
              <a:t>stderr</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エラーレポートを出力するためのストリーム</a:t>
            </a:r>
            <a:endParaRPr kumimoji="1" lang="en-US" altLang="ja-JP" sz="1600" dirty="0" smtClean="0">
              <a:solidFill>
                <a:schemeClr val="bg1">
                  <a:lumMod val="65000"/>
                </a:schemeClr>
              </a:solidFill>
            </a:endParaRPr>
          </a:p>
          <a:p>
            <a:pPr marL="457200" lvl="1" indent="0">
              <a:buNone/>
            </a:pPr>
            <a:endParaRPr kumimoji="1" lang="en-US" altLang="ja-JP" sz="800" dirty="0" smtClean="0">
              <a:solidFill>
                <a:schemeClr val="bg1">
                  <a:lumMod val="65000"/>
                </a:schemeClr>
              </a:solidFill>
            </a:endParaRPr>
          </a:p>
        </p:txBody>
      </p:sp>
    </p:spTree>
    <p:extLst>
      <p:ext uri="{BB962C8B-B14F-4D97-AF65-F5344CB8AC3E}">
        <p14:creationId xmlns:p14="http://schemas.microsoft.com/office/powerpoint/2010/main" val="38486027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標準エラー出力（</a:t>
            </a:r>
            <a:r>
              <a:rPr kumimoji="1" lang="en-US" altLang="ja-JP" sz="2000" dirty="0" err="1" smtClean="0">
                <a:solidFill>
                  <a:schemeClr val="bg1">
                    <a:lumMod val="65000"/>
                  </a:schemeClr>
                </a:solidFill>
              </a:rPr>
              <a:t>stderr</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エラーレポートを出力するためのストリーム</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デフォルトでは端末画面になっている</a:t>
            </a:r>
            <a:endParaRPr kumimoji="1" lang="en-US" altLang="ja-JP" sz="1600" dirty="0" smtClean="0">
              <a:solidFill>
                <a:schemeClr val="bg1">
                  <a:lumMod val="65000"/>
                </a:schemeClr>
              </a:solidFill>
            </a:endParaRPr>
          </a:p>
          <a:p>
            <a:pPr marL="457200" lvl="1" indent="0">
              <a:buNone/>
            </a:pPr>
            <a:endParaRPr kumimoji="1" lang="en-US" altLang="ja-JP" sz="800" dirty="0" smtClean="0">
              <a:solidFill>
                <a:schemeClr val="bg1">
                  <a:lumMod val="65000"/>
                </a:schemeClr>
              </a:solidFill>
            </a:endParaRPr>
          </a:p>
        </p:txBody>
      </p:sp>
    </p:spTree>
    <p:extLst>
      <p:ext uri="{BB962C8B-B14F-4D97-AF65-F5344CB8AC3E}">
        <p14:creationId xmlns:p14="http://schemas.microsoft.com/office/powerpoint/2010/main" val="40523624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標準エラー出力（</a:t>
            </a:r>
            <a:r>
              <a:rPr kumimoji="1" lang="en-US" altLang="ja-JP" sz="2000" dirty="0" err="1" smtClean="0">
                <a:solidFill>
                  <a:schemeClr val="bg1">
                    <a:lumMod val="65000"/>
                  </a:schemeClr>
                </a:solidFill>
              </a:rPr>
              <a:t>stderr</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エラーレポートを出力するためのストリーム</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デフォルトでは端末画面になっている</a:t>
            </a:r>
            <a:endParaRPr kumimoji="1" lang="en-US" altLang="ja-JP" sz="800" dirty="0">
              <a:solidFill>
                <a:schemeClr val="bg1">
                  <a:lumMod val="65000"/>
                </a:schemeClr>
              </a:solidFill>
            </a:endParaRPr>
          </a:p>
          <a:p>
            <a:pPr lvl="1"/>
            <a:r>
              <a:rPr kumimoji="1" lang="ja-JP" altLang="en-US" sz="1600" dirty="0" smtClean="0">
                <a:solidFill>
                  <a:schemeClr val="bg1">
                    <a:lumMod val="65000"/>
                  </a:schemeClr>
                </a:solidFill>
              </a:rPr>
              <a:t>標準出力と出力先が同じなので，一見見間違えるが独立したチャネル</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1944581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標準エラー出力（</a:t>
            </a:r>
            <a:r>
              <a:rPr kumimoji="1" lang="en-US" altLang="ja-JP" sz="2000" dirty="0" err="1" smtClean="0">
                <a:solidFill>
                  <a:schemeClr val="bg1">
                    <a:lumMod val="65000"/>
                  </a:schemeClr>
                </a:solidFill>
              </a:rPr>
              <a:t>stderr</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エラーレポートを出力するためのストリーム</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デフォルトでは端末画面になっている</a:t>
            </a:r>
            <a:endParaRPr kumimoji="1" lang="en-US" altLang="ja-JP" sz="800" dirty="0">
              <a:solidFill>
                <a:schemeClr val="bg1">
                  <a:lumMod val="65000"/>
                </a:schemeClr>
              </a:solidFill>
            </a:endParaRPr>
          </a:p>
          <a:p>
            <a:pPr lvl="1"/>
            <a:r>
              <a:rPr kumimoji="1" lang="ja-JP" altLang="en-US" sz="1600" dirty="0" smtClean="0">
                <a:solidFill>
                  <a:schemeClr val="bg1">
                    <a:lumMod val="65000"/>
                  </a:schemeClr>
                </a:solidFill>
              </a:rPr>
              <a:t>標準出力と出力先が同じなので，一見見間違えるが独立したチャネル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どちらか一方だけを，リダイレクトすることも可能</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7858282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ファイルディスクリプタ（ファイル記述子）</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3151657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ファイルディスクリプタ（ファイル記述子）</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標準ストリームを表すシンボルのこと</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POSIX</a:t>
            </a:r>
            <a:r>
              <a:rPr kumimoji="1" lang="ja-JP" altLang="en-US" sz="1600" dirty="0" smtClean="0">
                <a:solidFill>
                  <a:schemeClr val="bg1">
                    <a:lumMod val="65000"/>
                  </a:schemeClr>
                </a:solidFill>
              </a:rPr>
              <a:t> によると，整数値である</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6455974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ファイルディスクリプタ（ファイル記述子）</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標準ストリームを表すシンボルのこと</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POSIX</a:t>
            </a:r>
            <a:r>
              <a:rPr kumimoji="1" lang="ja-JP" altLang="en-US" sz="1600" dirty="0" smtClean="0">
                <a:solidFill>
                  <a:schemeClr val="bg1">
                    <a:lumMod val="65000"/>
                  </a:schemeClr>
                </a:solidFill>
              </a:rPr>
              <a:t> によると，整数値である</a:t>
            </a:r>
            <a:endParaRPr kumimoji="1" lang="en-US" altLang="ja-JP" sz="1200" dirty="0" smtClean="0">
              <a:solidFill>
                <a:schemeClr val="bg1">
                  <a:lumMod val="65000"/>
                </a:schemeClr>
              </a:solidFill>
            </a:endParaRPr>
          </a:p>
        </p:txBody>
      </p:sp>
      <p:graphicFrame>
        <p:nvGraphicFramePr>
          <p:cNvPr id="6" name="表 5"/>
          <p:cNvGraphicFramePr>
            <a:graphicFrameLocks noGrp="1"/>
          </p:cNvGraphicFramePr>
          <p:nvPr>
            <p:extLst>
              <p:ext uri="{D42A27DB-BD31-4B8C-83A1-F6EECF244321}">
                <p14:modId xmlns:p14="http://schemas.microsoft.com/office/powerpoint/2010/main" val="498331802"/>
              </p:ext>
            </p:extLst>
          </p:nvPr>
        </p:nvGraphicFramePr>
        <p:xfrm>
          <a:off x="1941624" y="2109882"/>
          <a:ext cx="5248070" cy="1463040"/>
        </p:xfrm>
        <a:graphic>
          <a:graphicData uri="http://schemas.openxmlformats.org/drawingml/2006/table">
            <a:tbl>
              <a:tblPr firstRow="1" bandRow="1">
                <a:tableStyleId>{5C22544A-7EE6-4342-B048-85BDC9FD1C3A}</a:tableStyleId>
              </a:tblPr>
              <a:tblGrid>
                <a:gridCol w="2624035"/>
                <a:gridCol w="2624035"/>
              </a:tblGrid>
              <a:tr h="156754">
                <a:tc>
                  <a:txBody>
                    <a:bodyPr/>
                    <a:lstStyle/>
                    <a:p>
                      <a:pPr algn="ctr"/>
                      <a:r>
                        <a:rPr kumimoji="1" lang="ja-JP" altLang="en-US" sz="1800" dirty="0" smtClean="0"/>
                        <a:t>整数値</a:t>
                      </a:r>
                      <a:endParaRPr kumimoji="1" lang="ja-JP" altLang="en-US" sz="1800" i="0" dirty="0">
                        <a:solidFill>
                          <a:srgbClr val="A6A6A6"/>
                        </a:solidFill>
                      </a:endParaRPr>
                    </a:p>
                  </a:txBody>
                  <a:tcPr/>
                </a:tc>
                <a:tc>
                  <a:txBody>
                    <a:bodyPr/>
                    <a:lstStyle/>
                    <a:p>
                      <a:pPr algn="ctr"/>
                      <a:r>
                        <a:rPr kumimoji="1" lang="ja-JP" altLang="en-US" sz="1800" dirty="0" smtClean="0"/>
                        <a:t>名前</a:t>
                      </a:r>
                      <a:endParaRPr kumimoji="1" lang="en-US" altLang="ja-JP" sz="1800" i="0" dirty="0" smtClean="0">
                        <a:solidFill>
                          <a:srgbClr val="A6A6A6"/>
                        </a:solidFill>
                      </a:endParaRPr>
                    </a:p>
                  </a:txBody>
                  <a:tcPr/>
                </a:tc>
              </a:tr>
              <a:tr h="156754">
                <a:tc>
                  <a:txBody>
                    <a:bodyPr/>
                    <a:lstStyle/>
                    <a:p>
                      <a:pPr algn="ctr"/>
                      <a:r>
                        <a:rPr kumimoji="1" lang="en-US" altLang="ja-JP" dirty="0" smtClean="0"/>
                        <a:t>0</a:t>
                      </a:r>
                      <a:endParaRPr kumimoji="1" lang="ja-JP" altLang="en-US" dirty="0">
                        <a:solidFill>
                          <a:srgbClr val="A6A6A6"/>
                        </a:solidFill>
                      </a:endParaRPr>
                    </a:p>
                  </a:txBody>
                  <a:tcPr/>
                </a:tc>
                <a:tc>
                  <a:txBody>
                    <a:bodyPr/>
                    <a:lstStyle/>
                    <a:p>
                      <a:pPr algn="l"/>
                      <a:r>
                        <a:rPr kumimoji="1" lang="ja-JP" altLang="en-US" dirty="0" smtClean="0"/>
                        <a:t>標準入力（</a:t>
                      </a:r>
                      <a:r>
                        <a:rPr kumimoji="1" lang="en-US" altLang="ja-JP" dirty="0" err="1" smtClean="0"/>
                        <a:t>stdin</a:t>
                      </a:r>
                      <a:r>
                        <a:rPr kumimoji="1" lang="ja-JP" altLang="en-US" dirty="0" smtClean="0"/>
                        <a:t>）</a:t>
                      </a:r>
                      <a:endParaRPr kumimoji="1" lang="ja-JP" altLang="en-US" dirty="0">
                        <a:solidFill>
                          <a:srgbClr val="A6A6A6"/>
                        </a:solidFill>
                      </a:endParaRPr>
                    </a:p>
                  </a:txBody>
                  <a:tcPr/>
                </a:tc>
              </a:tr>
              <a:tr h="156754">
                <a:tc>
                  <a:txBody>
                    <a:bodyPr/>
                    <a:lstStyle/>
                    <a:p>
                      <a:pPr algn="ctr"/>
                      <a:r>
                        <a:rPr kumimoji="1" lang="en-US" altLang="ja-JP" dirty="0" smtClean="0"/>
                        <a:t>1</a:t>
                      </a:r>
                      <a:endParaRPr kumimoji="1" lang="ja-JP" altLang="en-US" dirty="0">
                        <a:solidFill>
                          <a:srgbClr val="A6A6A6"/>
                        </a:solidFill>
                      </a:endParaRPr>
                    </a:p>
                  </a:txBody>
                  <a:tcPr/>
                </a:tc>
                <a:tc>
                  <a:txBody>
                    <a:bodyPr/>
                    <a:lstStyle/>
                    <a:p>
                      <a:pPr algn="l"/>
                      <a:r>
                        <a:rPr kumimoji="1" lang="ja-JP" altLang="en-US" dirty="0" smtClean="0"/>
                        <a:t>標準出力（</a:t>
                      </a:r>
                      <a:r>
                        <a:rPr kumimoji="1" lang="en-US" altLang="ja-JP" dirty="0" err="1" smtClean="0"/>
                        <a:t>stdout</a:t>
                      </a:r>
                      <a:r>
                        <a:rPr kumimoji="1" lang="ja-JP" altLang="en-US" dirty="0" smtClean="0"/>
                        <a:t>）</a:t>
                      </a:r>
                      <a:endParaRPr kumimoji="1" lang="ja-JP" altLang="en-US" dirty="0">
                        <a:solidFill>
                          <a:srgbClr val="A6A6A6"/>
                        </a:solidFill>
                      </a:endParaRPr>
                    </a:p>
                  </a:txBody>
                  <a:tcPr/>
                </a:tc>
              </a:tr>
              <a:tr h="156754">
                <a:tc>
                  <a:txBody>
                    <a:bodyPr/>
                    <a:lstStyle/>
                    <a:p>
                      <a:pPr algn="ctr"/>
                      <a:r>
                        <a:rPr kumimoji="1" lang="en-US" altLang="ja-JP" dirty="0" smtClean="0"/>
                        <a:t>2</a:t>
                      </a:r>
                      <a:endParaRPr kumimoji="1" lang="ja-JP" altLang="en-US" dirty="0">
                        <a:solidFill>
                          <a:srgbClr val="A6A6A6"/>
                        </a:solidFill>
                      </a:endParaRPr>
                    </a:p>
                  </a:txBody>
                  <a:tcPr/>
                </a:tc>
                <a:tc>
                  <a:txBody>
                    <a:bodyPr/>
                    <a:lstStyle/>
                    <a:p>
                      <a:pPr algn="l"/>
                      <a:r>
                        <a:rPr kumimoji="1" lang="ja-JP" altLang="en-US" dirty="0" smtClean="0"/>
                        <a:t>標準エラー出力（</a:t>
                      </a:r>
                      <a:r>
                        <a:rPr kumimoji="1" lang="en-US" altLang="ja-JP" dirty="0" err="1" smtClean="0"/>
                        <a:t>stderr</a:t>
                      </a:r>
                      <a:r>
                        <a:rPr kumimoji="1" lang="ja-JP" altLang="en-US" dirty="0" smtClean="0"/>
                        <a:t>）</a:t>
                      </a:r>
                      <a:endParaRPr kumimoji="1" lang="ja-JP" altLang="en-US" dirty="0">
                        <a:solidFill>
                          <a:srgbClr val="A6A6A6"/>
                        </a:solidFill>
                      </a:endParaRPr>
                    </a:p>
                  </a:txBody>
                  <a:tcPr/>
                </a:tc>
              </a:tr>
            </a:tbl>
          </a:graphicData>
        </a:graphic>
      </p:graphicFrame>
    </p:spTree>
    <p:extLst>
      <p:ext uri="{BB962C8B-B14F-4D97-AF65-F5344CB8AC3E}">
        <p14:creationId xmlns:p14="http://schemas.microsoft.com/office/powerpoint/2010/main" val="298562990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ファイルディスクリプタ（ファイル記述子）</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標準ストリームを表すシンボルのこと</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POSIX</a:t>
            </a:r>
            <a:r>
              <a:rPr kumimoji="1" lang="ja-JP" altLang="en-US" sz="1600" dirty="0" smtClean="0">
                <a:solidFill>
                  <a:schemeClr val="bg1">
                    <a:lumMod val="65000"/>
                  </a:schemeClr>
                </a:solidFill>
              </a:rPr>
              <a:t> によると，整数値である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3 </a:t>
            </a:r>
            <a:r>
              <a:rPr kumimoji="1" lang="ja-JP" altLang="en-US" sz="1600" dirty="0" smtClean="0">
                <a:solidFill>
                  <a:schemeClr val="bg1">
                    <a:lumMod val="65000"/>
                  </a:schemeClr>
                </a:solidFill>
              </a:rPr>
              <a:t>番以上はユーザが任意で使用できるファイルディスクリプタ</a:t>
            </a:r>
            <a:endParaRPr kumimoji="1" lang="en-US" altLang="ja-JP" sz="1600" dirty="0">
              <a:solidFill>
                <a:schemeClr val="bg1">
                  <a:lumMod val="65000"/>
                </a:schemeClr>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02414712"/>
              </p:ext>
            </p:extLst>
          </p:nvPr>
        </p:nvGraphicFramePr>
        <p:xfrm>
          <a:off x="1941624" y="2109882"/>
          <a:ext cx="5248070" cy="1463040"/>
        </p:xfrm>
        <a:graphic>
          <a:graphicData uri="http://schemas.openxmlformats.org/drawingml/2006/table">
            <a:tbl>
              <a:tblPr firstRow="1" bandRow="1">
                <a:tableStyleId>{5C22544A-7EE6-4342-B048-85BDC9FD1C3A}</a:tableStyleId>
              </a:tblPr>
              <a:tblGrid>
                <a:gridCol w="2624035"/>
                <a:gridCol w="2624035"/>
              </a:tblGrid>
              <a:tr h="156754">
                <a:tc>
                  <a:txBody>
                    <a:bodyPr/>
                    <a:lstStyle/>
                    <a:p>
                      <a:pPr algn="ctr"/>
                      <a:r>
                        <a:rPr kumimoji="1" lang="ja-JP" altLang="en-US" sz="1800" dirty="0" smtClean="0"/>
                        <a:t>整数値</a:t>
                      </a:r>
                      <a:endParaRPr kumimoji="1" lang="ja-JP" altLang="en-US" sz="1800" i="0" dirty="0">
                        <a:solidFill>
                          <a:srgbClr val="A6A6A6"/>
                        </a:solidFill>
                      </a:endParaRPr>
                    </a:p>
                  </a:txBody>
                  <a:tcPr/>
                </a:tc>
                <a:tc>
                  <a:txBody>
                    <a:bodyPr/>
                    <a:lstStyle/>
                    <a:p>
                      <a:pPr algn="ctr"/>
                      <a:r>
                        <a:rPr kumimoji="1" lang="ja-JP" altLang="en-US" sz="1800" dirty="0" smtClean="0"/>
                        <a:t>名前</a:t>
                      </a:r>
                      <a:endParaRPr kumimoji="1" lang="en-US" altLang="ja-JP" sz="1800" i="0" dirty="0" smtClean="0">
                        <a:solidFill>
                          <a:srgbClr val="A6A6A6"/>
                        </a:solidFill>
                      </a:endParaRPr>
                    </a:p>
                  </a:txBody>
                  <a:tcPr/>
                </a:tc>
              </a:tr>
              <a:tr h="156754">
                <a:tc>
                  <a:txBody>
                    <a:bodyPr/>
                    <a:lstStyle/>
                    <a:p>
                      <a:pPr algn="ctr"/>
                      <a:r>
                        <a:rPr kumimoji="1" lang="en-US" altLang="ja-JP" dirty="0" smtClean="0"/>
                        <a:t>0</a:t>
                      </a:r>
                      <a:endParaRPr kumimoji="1" lang="ja-JP" altLang="en-US" dirty="0">
                        <a:solidFill>
                          <a:srgbClr val="A6A6A6"/>
                        </a:solidFill>
                      </a:endParaRPr>
                    </a:p>
                  </a:txBody>
                  <a:tcPr/>
                </a:tc>
                <a:tc>
                  <a:txBody>
                    <a:bodyPr/>
                    <a:lstStyle/>
                    <a:p>
                      <a:pPr algn="l"/>
                      <a:r>
                        <a:rPr kumimoji="1" lang="ja-JP" altLang="en-US" dirty="0" smtClean="0"/>
                        <a:t>標準入力（</a:t>
                      </a:r>
                      <a:r>
                        <a:rPr kumimoji="1" lang="en-US" altLang="ja-JP" dirty="0" err="1" smtClean="0"/>
                        <a:t>stdin</a:t>
                      </a:r>
                      <a:r>
                        <a:rPr kumimoji="1" lang="ja-JP" altLang="en-US" dirty="0" smtClean="0"/>
                        <a:t>）</a:t>
                      </a:r>
                      <a:endParaRPr kumimoji="1" lang="ja-JP" altLang="en-US" dirty="0">
                        <a:solidFill>
                          <a:srgbClr val="A6A6A6"/>
                        </a:solidFill>
                      </a:endParaRPr>
                    </a:p>
                  </a:txBody>
                  <a:tcPr/>
                </a:tc>
              </a:tr>
              <a:tr h="156754">
                <a:tc>
                  <a:txBody>
                    <a:bodyPr/>
                    <a:lstStyle/>
                    <a:p>
                      <a:pPr algn="ctr"/>
                      <a:r>
                        <a:rPr kumimoji="1" lang="en-US" altLang="ja-JP" dirty="0" smtClean="0"/>
                        <a:t>1</a:t>
                      </a:r>
                      <a:endParaRPr kumimoji="1" lang="ja-JP" altLang="en-US" dirty="0">
                        <a:solidFill>
                          <a:srgbClr val="A6A6A6"/>
                        </a:solidFill>
                      </a:endParaRPr>
                    </a:p>
                  </a:txBody>
                  <a:tcPr/>
                </a:tc>
                <a:tc>
                  <a:txBody>
                    <a:bodyPr/>
                    <a:lstStyle/>
                    <a:p>
                      <a:pPr algn="l"/>
                      <a:r>
                        <a:rPr kumimoji="1" lang="ja-JP" altLang="en-US" dirty="0" smtClean="0"/>
                        <a:t>標準出力（</a:t>
                      </a:r>
                      <a:r>
                        <a:rPr kumimoji="1" lang="en-US" altLang="ja-JP" dirty="0" err="1" smtClean="0"/>
                        <a:t>stdout</a:t>
                      </a:r>
                      <a:r>
                        <a:rPr kumimoji="1" lang="ja-JP" altLang="en-US" dirty="0" smtClean="0"/>
                        <a:t>）</a:t>
                      </a:r>
                      <a:endParaRPr kumimoji="1" lang="ja-JP" altLang="en-US" dirty="0">
                        <a:solidFill>
                          <a:srgbClr val="A6A6A6"/>
                        </a:solidFill>
                      </a:endParaRPr>
                    </a:p>
                  </a:txBody>
                  <a:tcPr/>
                </a:tc>
              </a:tr>
              <a:tr h="156754">
                <a:tc>
                  <a:txBody>
                    <a:bodyPr/>
                    <a:lstStyle/>
                    <a:p>
                      <a:pPr algn="ctr"/>
                      <a:r>
                        <a:rPr kumimoji="1" lang="en-US" altLang="ja-JP" dirty="0" smtClean="0"/>
                        <a:t>2</a:t>
                      </a:r>
                      <a:endParaRPr kumimoji="1" lang="ja-JP" altLang="en-US" dirty="0">
                        <a:solidFill>
                          <a:srgbClr val="A6A6A6"/>
                        </a:solidFill>
                      </a:endParaRPr>
                    </a:p>
                  </a:txBody>
                  <a:tcPr/>
                </a:tc>
                <a:tc>
                  <a:txBody>
                    <a:bodyPr/>
                    <a:lstStyle/>
                    <a:p>
                      <a:pPr algn="l"/>
                      <a:r>
                        <a:rPr kumimoji="1" lang="ja-JP" altLang="en-US" dirty="0" smtClean="0"/>
                        <a:t>標準エラー出力（</a:t>
                      </a:r>
                      <a:r>
                        <a:rPr kumimoji="1" lang="en-US" altLang="ja-JP" dirty="0" err="1" smtClean="0"/>
                        <a:t>stderr</a:t>
                      </a:r>
                      <a:r>
                        <a:rPr kumimoji="1" lang="ja-JP" altLang="en-US" dirty="0" smtClean="0"/>
                        <a:t>）</a:t>
                      </a:r>
                      <a:endParaRPr kumimoji="1" lang="ja-JP" altLang="en-US" dirty="0">
                        <a:solidFill>
                          <a:srgbClr val="A6A6A6"/>
                        </a:solidFill>
                      </a:endParaRPr>
                    </a:p>
                  </a:txBody>
                  <a:tcPr/>
                </a:tc>
              </a:tr>
            </a:tbl>
          </a:graphicData>
        </a:graphic>
      </p:graphicFrame>
    </p:spTree>
    <p:extLst>
      <p:ext uri="{BB962C8B-B14F-4D97-AF65-F5344CB8AC3E}">
        <p14:creationId xmlns:p14="http://schemas.microsoft.com/office/powerpoint/2010/main" val="334528852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大きく分けて </a:t>
            </a:r>
            <a:r>
              <a:rPr kumimoji="1" lang="en-US" altLang="ja-JP" sz="2000" dirty="0" smtClean="0">
                <a:solidFill>
                  <a:schemeClr val="bg1">
                    <a:lumMod val="65000"/>
                  </a:schemeClr>
                </a:solidFill>
              </a:rPr>
              <a:t>2</a:t>
            </a:r>
            <a:r>
              <a:rPr kumimoji="1" lang="ja-JP" altLang="en-US" sz="2000" dirty="0" smtClean="0">
                <a:solidFill>
                  <a:schemeClr val="bg1">
                    <a:lumMod val="65000"/>
                  </a:schemeClr>
                </a:solidFill>
              </a:rPr>
              <a:t> つある</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CLI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（コマンドラインインターフェースを提供する）</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GUI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（グラフィカルインターフェースを提供する）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どちらにせよ，共通して「</a:t>
            </a:r>
            <a:r>
              <a:rPr kumimoji="1" lang="ja-JP" altLang="en-US" sz="2000" dirty="0" smtClean="0">
                <a:solidFill>
                  <a:schemeClr val="bg2"/>
                </a:solidFill>
              </a:rPr>
              <a:t>プログラムの起動</a:t>
            </a:r>
            <a:r>
              <a:rPr kumimoji="1" lang="ja-JP" altLang="en-US" sz="2000" dirty="0" smtClean="0">
                <a:solidFill>
                  <a:schemeClr val="bg1">
                    <a:lumMod val="65000"/>
                  </a:schemeClr>
                </a:solidFill>
              </a:rPr>
              <a:t>」を担う</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今回扱うのは，</a:t>
            </a:r>
            <a:r>
              <a:rPr kumimoji="1" lang="en-US" altLang="ja-JP" sz="2000" dirty="0" smtClean="0">
                <a:solidFill>
                  <a:schemeClr val="bg1">
                    <a:lumMod val="65000"/>
                  </a:schemeClr>
                </a:solidFill>
              </a:rPr>
              <a:t>CLI</a:t>
            </a:r>
            <a:r>
              <a:rPr kumimoji="1" lang="ja-JP" altLang="en-US" sz="2000" dirty="0" smtClean="0">
                <a:solidFill>
                  <a:schemeClr val="bg1">
                    <a:lumMod val="65000"/>
                  </a:schemeClr>
                </a:solidFill>
              </a:rPr>
              <a:t> のシェル</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中でも </a:t>
            </a:r>
            <a:r>
              <a:rPr kumimoji="1" lang="en-US" altLang="ja-JP" sz="1600" dirty="0" smtClean="0">
                <a:solidFill>
                  <a:schemeClr val="bg1">
                    <a:lumMod val="65000"/>
                  </a:schemeClr>
                </a:solidFill>
              </a:rPr>
              <a:t>UNIX</a:t>
            </a:r>
            <a:r>
              <a:rPr kumimoji="1" lang="ja-JP" altLang="en-US" sz="1600" dirty="0">
                <a:solidFill>
                  <a:schemeClr val="bg1">
                    <a:lumMod val="65000"/>
                  </a:schemeClr>
                </a:solidFill>
              </a:rPr>
              <a:t> </a:t>
            </a:r>
            <a:r>
              <a:rPr kumimoji="1" lang="ja-JP" altLang="en-US" sz="1600" dirty="0" smtClean="0">
                <a:solidFill>
                  <a:schemeClr val="bg1">
                    <a:lumMod val="65000"/>
                  </a:schemeClr>
                </a:solidFill>
              </a:rPr>
              <a:t>シェルと呼ばれるもの</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MS-DOS</a:t>
            </a:r>
            <a:r>
              <a:rPr kumimoji="1" lang="ja-JP" altLang="en-US" sz="1600" dirty="0" smtClean="0">
                <a:solidFill>
                  <a:schemeClr val="bg1">
                    <a:lumMod val="65000"/>
                  </a:schemeClr>
                </a:solidFill>
              </a:rPr>
              <a:t> やその他 </a:t>
            </a:r>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のシェルも存在する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余談</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「シェル」という名称は </a:t>
            </a:r>
            <a:r>
              <a:rPr kumimoji="1" lang="en-US" altLang="ja-JP" sz="1600" dirty="0" smtClean="0">
                <a:solidFill>
                  <a:schemeClr val="bg1">
                    <a:lumMod val="65000"/>
                  </a:schemeClr>
                </a:solidFill>
              </a:rPr>
              <a:t>POSIX</a:t>
            </a:r>
            <a:r>
              <a:rPr kumimoji="1" lang="ja-JP" altLang="en-US" sz="1600" dirty="0" smtClean="0">
                <a:solidFill>
                  <a:schemeClr val="bg1">
                    <a:lumMod val="65000"/>
                  </a:schemeClr>
                </a:solidFill>
              </a:rPr>
              <a:t> 系 </a:t>
            </a:r>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のもの</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一般には「</a:t>
            </a:r>
            <a:r>
              <a:rPr kumimoji="1" lang="ja-JP" altLang="en-US" sz="1600" dirty="0" smtClean="0">
                <a:solidFill>
                  <a:srgbClr val="62BCE9"/>
                </a:solidFill>
              </a:rPr>
              <a:t>コマンドラインインタプリタ</a:t>
            </a:r>
            <a:r>
              <a:rPr kumimoji="1" lang="ja-JP" altLang="en-US" sz="1600" dirty="0" smtClean="0">
                <a:solidFill>
                  <a:schemeClr val="bg1">
                    <a:lumMod val="65000"/>
                  </a:schemeClr>
                </a:solidFill>
              </a:rPr>
              <a:t>」である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9765908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標準ストリーム</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ファイルディスクリプタ（ファイル記述子）</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標準ストリームを表すシンボルのこと</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POSIX</a:t>
            </a:r>
            <a:r>
              <a:rPr kumimoji="1" lang="ja-JP" altLang="en-US" sz="1600" dirty="0" smtClean="0">
                <a:solidFill>
                  <a:schemeClr val="bg1">
                    <a:lumMod val="65000"/>
                  </a:schemeClr>
                </a:solidFill>
              </a:rPr>
              <a:t> によると，整数値である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3 </a:t>
            </a:r>
            <a:r>
              <a:rPr kumimoji="1" lang="ja-JP" altLang="en-US" sz="1600" dirty="0" smtClean="0">
                <a:solidFill>
                  <a:schemeClr val="bg1">
                    <a:lumMod val="65000"/>
                  </a:schemeClr>
                </a:solidFill>
              </a:rPr>
              <a:t>番以上はユーザが任意で使用できるファイルディスクリプタ</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0 – 2 </a:t>
            </a:r>
            <a:r>
              <a:rPr kumimoji="1" lang="ja-JP" altLang="en-US" sz="1600" dirty="0" smtClean="0">
                <a:solidFill>
                  <a:schemeClr val="bg1">
                    <a:lumMod val="65000"/>
                  </a:schemeClr>
                </a:solidFill>
              </a:rPr>
              <a:t>はログイン時にシェルによって自動で割り振られる（「</a:t>
            </a:r>
            <a:r>
              <a:rPr kumimoji="1" lang="ja-JP" altLang="en-US" sz="1600" dirty="0" smtClean="0">
                <a:solidFill>
                  <a:schemeClr val="bg2"/>
                </a:solidFill>
              </a:rPr>
              <a:t>標準</a:t>
            </a:r>
            <a:r>
              <a:rPr kumimoji="1" lang="ja-JP" altLang="en-US" sz="1600" dirty="0" smtClean="0">
                <a:solidFill>
                  <a:schemeClr val="bg1">
                    <a:lumMod val="65000"/>
                  </a:schemeClr>
                </a:solidFill>
              </a:rPr>
              <a:t>」入出力）</a:t>
            </a:r>
            <a:endParaRPr kumimoji="1" lang="en-US" altLang="ja-JP" sz="1600" dirty="0">
              <a:solidFill>
                <a:schemeClr val="bg1">
                  <a:lumMod val="65000"/>
                </a:schemeClr>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920399039"/>
              </p:ext>
            </p:extLst>
          </p:nvPr>
        </p:nvGraphicFramePr>
        <p:xfrm>
          <a:off x="1941624" y="2109882"/>
          <a:ext cx="5248070" cy="1463040"/>
        </p:xfrm>
        <a:graphic>
          <a:graphicData uri="http://schemas.openxmlformats.org/drawingml/2006/table">
            <a:tbl>
              <a:tblPr firstRow="1" bandRow="1">
                <a:tableStyleId>{5C22544A-7EE6-4342-B048-85BDC9FD1C3A}</a:tableStyleId>
              </a:tblPr>
              <a:tblGrid>
                <a:gridCol w="2624035"/>
                <a:gridCol w="2624035"/>
              </a:tblGrid>
              <a:tr h="156754">
                <a:tc>
                  <a:txBody>
                    <a:bodyPr/>
                    <a:lstStyle/>
                    <a:p>
                      <a:pPr algn="ctr"/>
                      <a:r>
                        <a:rPr kumimoji="1" lang="ja-JP" altLang="en-US" sz="1800" dirty="0" smtClean="0"/>
                        <a:t>整数値</a:t>
                      </a:r>
                      <a:endParaRPr kumimoji="1" lang="ja-JP" altLang="en-US" sz="1800" i="0" dirty="0">
                        <a:solidFill>
                          <a:srgbClr val="A6A6A6"/>
                        </a:solidFill>
                      </a:endParaRPr>
                    </a:p>
                  </a:txBody>
                  <a:tcPr/>
                </a:tc>
                <a:tc>
                  <a:txBody>
                    <a:bodyPr/>
                    <a:lstStyle/>
                    <a:p>
                      <a:pPr algn="ctr"/>
                      <a:r>
                        <a:rPr kumimoji="1" lang="ja-JP" altLang="en-US" sz="1800" dirty="0" smtClean="0"/>
                        <a:t>名前</a:t>
                      </a:r>
                      <a:endParaRPr kumimoji="1" lang="en-US" altLang="ja-JP" sz="1800" i="0" dirty="0" smtClean="0">
                        <a:solidFill>
                          <a:srgbClr val="A6A6A6"/>
                        </a:solidFill>
                      </a:endParaRPr>
                    </a:p>
                  </a:txBody>
                  <a:tcPr/>
                </a:tc>
              </a:tr>
              <a:tr h="156754">
                <a:tc>
                  <a:txBody>
                    <a:bodyPr/>
                    <a:lstStyle/>
                    <a:p>
                      <a:pPr algn="ctr"/>
                      <a:r>
                        <a:rPr kumimoji="1" lang="en-US" altLang="ja-JP" dirty="0" smtClean="0"/>
                        <a:t>0</a:t>
                      </a:r>
                      <a:endParaRPr kumimoji="1" lang="ja-JP" altLang="en-US" dirty="0">
                        <a:solidFill>
                          <a:srgbClr val="A6A6A6"/>
                        </a:solidFill>
                      </a:endParaRPr>
                    </a:p>
                  </a:txBody>
                  <a:tcPr/>
                </a:tc>
                <a:tc>
                  <a:txBody>
                    <a:bodyPr/>
                    <a:lstStyle/>
                    <a:p>
                      <a:pPr algn="l"/>
                      <a:r>
                        <a:rPr kumimoji="1" lang="ja-JP" altLang="en-US" dirty="0" smtClean="0"/>
                        <a:t>標準入力（</a:t>
                      </a:r>
                      <a:r>
                        <a:rPr kumimoji="1" lang="en-US" altLang="ja-JP" dirty="0" err="1" smtClean="0"/>
                        <a:t>stdin</a:t>
                      </a:r>
                      <a:r>
                        <a:rPr kumimoji="1" lang="ja-JP" altLang="en-US" dirty="0" smtClean="0"/>
                        <a:t>）</a:t>
                      </a:r>
                      <a:endParaRPr kumimoji="1" lang="ja-JP" altLang="en-US" dirty="0">
                        <a:solidFill>
                          <a:srgbClr val="A6A6A6"/>
                        </a:solidFill>
                      </a:endParaRPr>
                    </a:p>
                  </a:txBody>
                  <a:tcPr/>
                </a:tc>
              </a:tr>
              <a:tr h="156754">
                <a:tc>
                  <a:txBody>
                    <a:bodyPr/>
                    <a:lstStyle/>
                    <a:p>
                      <a:pPr algn="ctr"/>
                      <a:r>
                        <a:rPr kumimoji="1" lang="en-US" altLang="ja-JP" dirty="0" smtClean="0"/>
                        <a:t>1</a:t>
                      </a:r>
                      <a:endParaRPr kumimoji="1" lang="ja-JP" altLang="en-US" dirty="0">
                        <a:solidFill>
                          <a:srgbClr val="A6A6A6"/>
                        </a:solidFill>
                      </a:endParaRPr>
                    </a:p>
                  </a:txBody>
                  <a:tcPr/>
                </a:tc>
                <a:tc>
                  <a:txBody>
                    <a:bodyPr/>
                    <a:lstStyle/>
                    <a:p>
                      <a:pPr algn="l"/>
                      <a:r>
                        <a:rPr kumimoji="1" lang="ja-JP" altLang="en-US" dirty="0" smtClean="0"/>
                        <a:t>標準出力（</a:t>
                      </a:r>
                      <a:r>
                        <a:rPr kumimoji="1" lang="en-US" altLang="ja-JP" dirty="0" err="1" smtClean="0"/>
                        <a:t>stdout</a:t>
                      </a:r>
                      <a:r>
                        <a:rPr kumimoji="1" lang="ja-JP" altLang="en-US" dirty="0" smtClean="0"/>
                        <a:t>）</a:t>
                      </a:r>
                      <a:endParaRPr kumimoji="1" lang="ja-JP" altLang="en-US" dirty="0">
                        <a:solidFill>
                          <a:srgbClr val="A6A6A6"/>
                        </a:solidFill>
                      </a:endParaRPr>
                    </a:p>
                  </a:txBody>
                  <a:tcPr/>
                </a:tc>
              </a:tr>
              <a:tr h="156754">
                <a:tc>
                  <a:txBody>
                    <a:bodyPr/>
                    <a:lstStyle/>
                    <a:p>
                      <a:pPr algn="ctr"/>
                      <a:r>
                        <a:rPr kumimoji="1" lang="en-US" altLang="ja-JP" dirty="0" smtClean="0"/>
                        <a:t>2</a:t>
                      </a:r>
                      <a:endParaRPr kumimoji="1" lang="ja-JP" altLang="en-US" dirty="0">
                        <a:solidFill>
                          <a:srgbClr val="A6A6A6"/>
                        </a:solidFill>
                      </a:endParaRPr>
                    </a:p>
                  </a:txBody>
                  <a:tcPr/>
                </a:tc>
                <a:tc>
                  <a:txBody>
                    <a:bodyPr/>
                    <a:lstStyle/>
                    <a:p>
                      <a:pPr algn="l"/>
                      <a:r>
                        <a:rPr kumimoji="1" lang="ja-JP" altLang="en-US" dirty="0" smtClean="0"/>
                        <a:t>標準エラー出力（</a:t>
                      </a:r>
                      <a:r>
                        <a:rPr kumimoji="1" lang="en-US" altLang="ja-JP" dirty="0" err="1" smtClean="0"/>
                        <a:t>stderr</a:t>
                      </a:r>
                      <a:r>
                        <a:rPr kumimoji="1" lang="ja-JP" altLang="en-US" dirty="0" smtClean="0"/>
                        <a:t>）</a:t>
                      </a:r>
                      <a:endParaRPr kumimoji="1" lang="ja-JP" altLang="en-US" dirty="0">
                        <a:solidFill>
                          <a:srgbClr val="A6A6A6"/>
                        </a:solidFill>
                      </a:endParaRPr>
                    </a:p>
                  </a:txBody>
                  <a:tcPr/>
                </a:tc>
              </a:tr>
            </a:tbl>
          </a:graphicData>
        </a:graphic>
      </p:graphicFrame>
    </p:spTree>
    <p:extLst>
      <p:ext uri="{BB962C8B-B14F-4D97-AF65-F5344CB8AC3E}">
        <p14:creationId xmlns:p14="http://schemas.microsoft.com/office/powerpoint/2010/main" val="3429977717"/>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シェルの基本機能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標準ストリーム</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リダイレクション</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6354841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Tree>
    <p:extLst>
      <p:ext uri="{BB962C8B-B14F-4D97-AF65-F5344CB8AC3E}">
        <p14:creationId xmlns:p14="http://schemas.microsoft.com/office/powerpoint/2010/main" val="1142879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9935733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9635278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&lt;0</a:t>
            </a:r>
            <a:r>
              <a:rPr kumimoji="1" lang="ja-JP" altLang="en-US" sz="1600" dirty="0" smtClean="0">
                <a:solidFill>
                  <a:schemeClr val="bg1">
                    <a:lumMod val="65000"/>
                  </a:schemeClr>
                </a:solidFill>
              </a:rPr>
              <a:t>），標準出力（</a:t>
            </a:r>
            <a:r>
              <a:rPr kumimoji="1" lang="en-US" altLang="ja-JP" sz="1600" dirty="0" smtClean="0">
                <a:solidFill>
                  <a:schemeClr val="bg1">
                    <a:lumMod val="65000"/>
                  </a:schemeClr>
                </a:solidFill>
              </a:rPr>
              <a:t>1&gt;</a:t>
            </a:r>
            <a:r>
              <a:rPr kumimoji="1" lang="ja-JP" altLang="en-US" sz="1600" dirty="0" smtClean="0">
                <a:solidFill>
                  <a:schemeClr val="bg1">
                    <a:lumMod val="65000"/>
                  </a:schemeClr>
                </a:solidFill>
              </a:rPr>
              <a:t>），標準エラー出力（</a:t>
            </a:r>
            <a:r>
              <a:rPr kumimoji="1" lang="en-US" altLang="ja-JP" sz="1600" dirty="0" smtClean="0">
                <a:solidFill>
                  <a:schemeClr val="bg1">
                    <a:lumMod val="65000"/>
                  </a:schemeClr>
                </a:solidFill>
              </a:rPr>
              <a:t>2&gt;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0888749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3791810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ファイルディスクリプタ</a:t>
            </a:r>
            <a:endParaRPr kumimoji="1" lang="en-US" altLang="ja-JP" sz="1600" dirty="0" smtClean="0">
              <a:solidFill>
                <a:schemeClr val="bg2"/>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0976220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ファイルディスクリプタ</a:t>
            </a:r>
            <a:endParaRPr kumimoji="1" lang="en-US" altLang="ja-JP" sz="1600" dirty="0" smtClean="0">
              <a:solidFill>
                <a:schemeClr val="bg2"/>
              </a:solidFill>
            </a:endParaRPr>
          </a:p>
          <a:p>
            <a:pPr lvl="1"/>
            <a:r>
              <a:rPr kumimoji="1" lang="en-US" altLang="ja-JP" sz="1600" dirty="0" smtClean="0">
                <a:solidFill>
                  <a:schemeClr val="bg1">
                    <a:lumMod val="65000"/>
                  </a:schemeClr>
                </a:solidFill>
              </a:rPr>
              <a:t>0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1 </a:t>
            </a:r>
            <a:r>
              <a:rPr kumimoji="1" lang="ja-JP" altLang="en-US" sz="1600" dirty="0" smtClean="0">
                <a:solidFill>
                  <a:schemeClr val="bg1">
                    <a:lumMod val="65000"/>
                  </a:schemeClr>
                </a:solidFill>
              </a:rPr>
              <a:t>は省略できる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5610318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ファイルディスクリプタ</a:t>
            </a:r>
            <a:endParaRPr kumimoji="1" lang="en-US" altLang="ja-JP" sz="1600" dirty="0" smtClean="0">
              <a:solidFill>
                <a:schemeClr val="bg2"/>
              </a:solidFill>
            </a:endParaRPr>
          </a:p>
          <a:p>
            <a:pPr lvl="1"/>
            <a:r>
              <a:rPr kumimoji="1" lang="en-US" altLang="ja-JP" sz="1600" dirty="0" smtClean="0">
                <a:solidFill>
                  <a:schemeClr val="bg1">
                    <a:lumMod val="65000"/>
                  </a:schemeClr>
                </a:solidFill>
              </a:rPr>
              <a:t>0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1 </a:t>
            </a:r>
            <a:r>
              <a:rPr kumimoji="1" lang="ja-JP" altLang="en-US" sz="1600" dirty="0" smtClean="0">
                <a:solidFill>
                  <a:schemeClr val="bg1">
                    <a:lumMod val="65000"/>
                  </a:schemeClr>
                </a:solidFill>
              </a:rPr>
              <a:t>は省略できる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null </a:t>
            </a:r>
            <a:r>
              <a:rPr kumimoji="1" lang="ja-JP" altLang="en-US" sz="2000" dirty="0" smtClean="0">
                <a:solidFill>
                  <a:schemeClr val="bg1">
                    <a:lumMod val="65000"/>
                  </a:schemeClr>
                </a:solidFill>
              </a:rPr>
              <a:t>デバイス</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134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シェルの歴史</a:t>
            </a:r>
            <a:endParaRPr kumimoji="1" lang="ja-JP" altLang="en-US" sz="3200" dirty="0">
              <a:solidFill>
                <a:srgbClr val="FF8000"/>
              </a:solidFill>
            </a:endParaRPr>
          </a:p>
        </p:txBody>
      </p:sp>
    </p:spTree>
    <p:extLst>
      <p:ext uri="{BB962C8B-B14F-4D97-AF65-F5344CB8AC3E}">
        <p14:creationId xmlns:p14="http://schemas.microsoft.com/office/powerpoint/2010/main" val="26116927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ファイルディスクリプタ</a:t>
            </a:r>
            <a:endParaRPr kumimoji="1" lang="en-US" altLang="ja-JP" sz="1600" dirty="0" smtClean="0">
              <a:solidFill>
                <a:schemeClr val="bg2"/>
              </a:solidFill>
            </a:endParaRPr>
          </a:p>
          <a:p>
            <a:pPr lvl="1"/>
            <a:r>
              <a:rPr kumimoji="1" lang="en-US" altLang="ja-JP" sz="1600" dirty="0" smtClean="0">
                <a:solidFill>
                  <a:schemeClr val="bg1">
                    <a:lumMod val="65000"/>
                  </a:schemeClr>
                </a:solidFill>
              </a:rPr>
              <a:t>0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1 </a:t>
            </a:r>
            <a:r>
              <a:rPr kumimoji="1" lang="ja-JP" altLang="en-US" sz="1600" dirty="0" smtClean="0">
                <a:solidFill>
                  <a:schemeClr val="bg1">
                    <a:lumMod val="65000"/>
                  </a:schemeClr>
                </a:solidFill>
              </a:rPr>
              <a:t>は省略できる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null </a:t>
            </a:r>
            <a:r>
              <a:rPr kumimoji="1" lang="ja-JP" altLang="en-US" sz="2000" dirty="0" smtClean="0">
                <a:solidFill>
                  <a:schemeClr val="bg1">
                    <a:lumMod val="65000"/>
                  </a:schemeClr>
                </a:solidFill>
              </a:rPr>
              <a:t>デバイス</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dev</a:t>
            </a:r>
            <a:r>
              <a:rPr kumimoji="1" lang="en-US" altLang="ja-JP" sz="1600" dirty="0" smtClean="0">
                <a:solidFill>
                  <a:schemeClr val="bg1">
                    <a:lumMod val="65000"/>
                  </a:schemeClr>
                </a:solidFill>
              </a:rPr>
              <a:t>/null </a:t>
            </a:r>
            <a:r>
              <a:rPr kumimoji="1" lang="ja-JP" altLang="en-US" sz="1600" dirty="0" smtClean="0">
                <a:solidFill>
                  <a:schemeClr val="bg1">
                    <a:lumMod val="65000"/>
                  </a:schemeClr>
                </a:solidFill>
              </a:rPr>
              <a:t>のことを指す </a:t>
            </a:r>
            <a:r>
              <a:rPr kumimoji="1" lang="en-US" altLang="ja-JP" sz="1600" dirty="0" smtClean="0">
                <a:solidFill>
                  <a:schemeClr val="bg1">
                    <a:lumMod val="65000"/>
                  </a:schemeClr>
                </a:solidFill>
              </a:rPr>
              <a:t>Unix </a:t>
            </a:r>
            <a:r>
              <a:rPr kumimoji="1" lang="ja-JP" altLang="en-US" sz="1600" dirty="0" smtClean="0">
                <a:solidFill>
                  <a:schemeClr val="bg1">
                    <a:lumMod val="65000"/>
                  </a:schemeClr>
                </a:solidFill>
              </a:rPr>
              <a:t>のスペシャルファイル</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4861024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ファイルディスクリプタ</a:t>
            </a:r>
            <a:endParaRPr kumimoji="1" lang="en-US" altLang="ja-JP" sz="1600" dirty="0" smtClean="0">
              <a:solidFill>
                <a:schemeClr val="bg2"/>
              </a:solidFill>
            </a:endParaRPr>
          </a:p>
          <a:p>
            <a:pPr lvl="1"/>
            <a:r>
              <a:rPr kumimoji="1" lang="en-US" altLang="ja-JP" sz="1600" dirty="0" smtClean="0">
                <a:solidFill>
                  <a:schemeClr val="bg1">
                    <a:lumMod val="65000"/>
                  </a:schemeClr>
                </a:solidFill>
              </a:rPr>
              <a:t>0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1 </a:t>
            </a:r>
            <a:r>
              <a:rPr kumimoji="1" lang="ja-JP" altLang="en-US" sz="1600" dirty="0" smtClean="0">
                <a:solidFill>
                  <a:schemeClr val="bg1">
                    <a:lumMod val="65000"/>
                  </a:schemeClr>
                </a:solidFill>
              </a:rPr>
              <a:t>は省略できる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null </a:t>
            </a:r>
            <a:r>
              <a:rPr kumimoji="1" lang="ja-JP" altLang="en-US" sz="2000" dirty="0" smtClean="0">
                <a:solidFill>
                  <a:schemeClr val="bg1">
                    <a:lumMod val="65000"/>
                  </a:schemeClr>
                </a:solidFill>
              </a:rPr>
              <a:t>デバイス</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dev</a:t>
            </a:r>
            <a:r>
              <a:rPr kumimoji="1" lang="en-US" altLang="ja-JP" sz="1600" dirty="0" smtClean="0">
                <a:solidFill>
                  <a:schemeClr val="bg1">
                    <a:lumMod val="65000"/>
                  </a:schemeClr>
                </a:solidFill>
              </a:rPr>
              <a:t>/null </a:t>
            </a:r>
            <a:r>
              <a:rPr kumimoji="1" lang="ja-JP" altLang="en-US" sz="1600" dirty="0" smtClean="0">
                <a:solidFill>
                  <a:schemeClr val="bg1">
                    <a:lumMod val="65000"/>
                  </a:schemeClr>
                </a:solidFill>
              </a:rPr>
              <a:t>のことを指す </a:t>
            </a:r>
            <a:r>
              <a:rPr kumimoji="1" lang="en-US" altLang="ja-JP" sz="1600" dirty="0" smtClean="0">
                <a:solidFill>
                  <a:schemeClr val="bg1">
                    <a:lumMod val="65000"/>
                  </a:schemeClr>
                </a:solidFill>
              </a:rPr>
              <a:t>Unix </a:t>
            </a:r>
            <a:r>
              <a:rPr kumimoji="1" lang="ja-JP" altLang="en-US" sz="1600" dirty="0" smtClean="0">
                <a:solidFill>
                  <a:schemeClr val="bg1">
                    <a:lumMod val="65000"/>
                  </a:schemeClr>
                </a:solidFill>
              </a:rPr>
              <a:t>のスペシャルファイル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そこに書き込まれたデータは全て捨て，読み出してもどんなプロセスに対しても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データを返さない（</a:t>
            </a:r>
            <a:r>
              <a:rPr kumimoji="1" lang="en-US" altLang="ja-JP" sz="1600" dirty="0" smtClean="0">
                <a:solidFill>
                  <a:schemeClr val="bg1">
                    <a:lumMod val="65000"/>
                  </a:schemeClr>
                </a:solidFill>
              </a:rPr>
              <a:t>EOF</a:t>
            </a:r>
            <a:r>
              <a:rPr kumimoji="1" lang="ja-JP" altLang="en-US" sz="1600" dirty="0" smtClean="0">
                <a:solidFill>
                  <a:schemeClr val="bg1">
                    <a:lumMod val="65000"/>
                  </a:schemeClr>
                </a:solidFill>
              </a:rPr>
              <a:t>のみ）</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8979826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ファイルディスクリプタ</a:t>
            </a:r>
            <a:endParaRPr kumimoji="1" lang="en-US" altLang="ja-JP" sz="1600" dirty="0" smtClean="0">
              <a:solidFill>
                <a:schemeClr val="bg2"/>
              </a:solidFill>
            </a:endParaRPr>
          </a:p>
          <a:p>
            <a:pPr lvl="1"/>
            <a:r>
              <a:rPr kumimoji="1" lang="en-US" altLang="ja-JP" sz="1600" dirty="0" smtClean="0">
                <a:solidFill>
                  <a:schemeClr val="bg1">
                    <a:lumMod val="65000"/>
                  </a:schemeClr>
                </a:solidFill>
              </a:rPr>
              <a:t>0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1 </a:t>
            </a:r>
            <a:r>
              <a:rPr kumimoji="1" lang="ja-JP" altLang="en-US" sz="1600" dirty="0" smtClean="0">
                <a:solidFill>
                  <a:schemeClr val="bg1">
                    <a:lumMod val="65000"/>
                  </a:schemeClr>
                </a:solidFill>
              </a:rPr>
              <a:t>は省略できる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null </a:t>
            </a:r>
            <a:r>
              <a:rPr kumimoji="1" lang="ja-JP" altLang="en-US" sz="2000" dirty="0" smtClean="0">
                <a:solidFill>
                  <a:schemeClr val="bg1">
                    <a:lumMod val="65000"/>
                  </a:schemeClr>
                </a:solidFill>
              </a:rPr>
              <a:t>デバイス</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dev</a:t>
            </a:r>
            <a:r>
              <a:rPr kumimoji="1" lang="en-US" altLang="ja-JP" sz="1600" dirty="0" smtClean="0">
                <a:solidFill>
                  <a:schemeClr val="bg1">
                    <a:lumMod val="65000"/>
                  </a:schemeClr>
                </a:solidFill>
              </a:rPr>
              <a:t>/null </a:t>
            </a:r>
            <a:r>
              <a:rPr kumimoji="1" lang="ja-JP" altLang="en-US" sz="1600" dirty="0" smtClean="0">
                <a:solidFill>
                  <a:schemeClr val="bg1">
                    <a:lumMod val="65000"/>
                  </a:schemeClr>
                </a:solidFill>
              </a:rPr>
              <a:t>のことを指す </a:t>
            </a:r>
            <a:r>
              <a:rPr kumimoji="1" lang="en-US" altLang="ja-JP" sz="1600" dirty="0" smtClean="0">
                <a:solidFill>
                  <a:schemeClr val="bg1">
                    <a:lumMod val="65000"/>
                  </a:schemeClr>
                </a:solidFill>
              </a:rPr>
              <a:t>Unix </a:t>
            </a:r>
            <a:r>
              <a:rPr kumimoji="1" lang="ja-JP" altLang="en-US" sz="1600" dirty="0" smtClean="0">
                <a:solidFill>
                  <a:schemeClr val="bg1">
                    <a:lumMod val="65000"/>
                  </a:schemeClr>
                </a:solidFill>
              </a:rPr>
              <a:t>のスペシャルファイル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そこに書き込まれたデータは全て捨て，読み出してもどんなプロセスに対しても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データを返さない（</a:t>
            </a:r>
            <a:r>
              <a:rPr kumimoji="1" lang="en-US" altLang="ja-JP" sz="1600" dirty="0" smtClean="0">
                <a:solidFill>
                  <a:schemeClr val="bg1">
                    <a:lumMod val="65000"/>
                  </a:schemeClr>
                </a:solidFill>
              </a:rPr>
              <a:t>EOF</a:t>
            </a:r>
            <a:r>
              <a:rPr kumimoji="1" lang="ja-JP" altLang="en-US" sz="1600" dirty="0" smtClean="0">
                <a:solidFill>
                  <a:schemeClr val="bg1">
                    <a:lumMod val="65000"/>
                  </a:schemeClr>
                </a:solidFill>
              </a:rPr>
              <a:t>のみ）</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通称，ブラックホール，ビットバケツ</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9678322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ファイルディスクリプタ</a:t>
            </a:r>
            <a:endParaRPr kumimoji="1" lang="en-US" altLang="ja-JP" sz="1600" dirty="0" smtClean="0">
              <a:solidFill>
                <a:schemeClr val="bg2"/>
              </a:solidFill>
            </a:endParaRPr>
          </a:p>
          <a:p>
            <a:pPr lvl="1"/>
            <a:r>
              <a:rPr kumimoji="1" lang="en-US" altLang="ja-JP" sz="1600" dirty="0" smtClean="0">
                <a:solidFill>
                  <a:schemeClr val="bg1">
                    <a:lumMod val="65000"/>
                  </a:schemeClr>
                </a:solidFill>
              </a:rPr>
              <a:t>0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1 </a:t>
            </a:r>
            <a:r>
              <a:rPr kumimoji="1" lang="ja-JP" altLang="en-US" sz="1600" dirty="0" smtClean="0">
                <a:solidFill>
                  <a:schemeClr val="bg1">
                    <a:lumMod val="65000"/>
                  </a:schemeClr>
                </a:solidFill>
              </a:rPr>
              <a:t>は省略できる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null </a:t>
            </a:r>
            <a:r>
              <a:rPr kumimoji="1" lang="ja-JP" altLang="en-US" sz="2000" dirty="0" smtClean="0">
                <a:solidFill>
                  <a:schemeClr val="bg1">
                    <a:lumMod val="65000"/>
                  </a:schemeClr>
                </a:solidFill>
              </a:rPr>
              <a:t>デバイス</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dev</a:t>
            </a:r>
            <a:r>
              <a:rPr kumimoji="1" lang="en-US" altLang="ja-JP" sz="1600" dirty="0" smtClean="0">
                <a:solidFill>
                  <a:schemeClr val="bg1">
                    <a:lumMod val="65000"/>
                  </a:schemeClr>
                </a:solidFill>
              </a:rPr>
              <a:t>/null </a:t>
            </a:r>
            <a:r>
              <a:rPr kumimoji="1" lang="ja-JP" altLang="en-US" sz="1600" dirty="0" smtClean="0">
                <a:solidFill>
                  <a:schemeClr val="bg1">
                    <a:lumMod val="65000"/>
                  </a:schemeClr>
                </a:solidFill>
              </a:rPr>
              <a:t>のことを指す </a:t>
            </a:r>
            <a:r>
              <a:rPr kumimoji="1" lang="en-US" altLang="ja-JP" sz="1600" dirty="0" smtClean="0">
                <a:solidFill>
                  <a:schemeClr val="bg1">
                    <a:lumMod val="65000"/>
                  </a:schemeClr>
                </a:solidFill>
              </a:rPr>
              <a:t>Unix </a:t>
            </a:r>
            <a:r>
              <a:rPr kumimoji="1" lang="ja-JP" altLang="en-US" sz="1600" dirty="0" smtClean="0">
                <a:solidFill>
                  <a:schemeClr val="bg1">
                    <a:lumMod val="65000"/>
                  </a:schemeClr>
                </a:solidFill>
              </a:rPr>
              <a:t>のスペシャルファイル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そこに書き込まれたデータは全て捨て，読み出してもどんなプロセスに対しても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データを返さない（</a:t>
            </a:r>
            <a:r>
              <a:rPr kumimoji="1" lang="en-US" altLang="ja-JP" sz="1600" dirty="0" smtClean="0">
                <a:solidFill>
                  <a:schemeClr val="bg1">
                    <a:lumMod val="65000"/>
                  </a:schemeClr>
                </a:solidFill>
              </a:rPr>
              <a:t>EOF</a:t>
            </a:r>
            <a:r>
              <a:rPr kumimoji="1" lang="ja-JP" altLang="en-US" sz="1600" dirty="0" smtClean="0">
                <a:solidFill>
                  <a:schemeClr val="bg1">
                    <a:lumMod val="65000"/>
                  </a:schemeClr>
                </a:solidFill>
              </a:rPr>
              <a:t>のみ）</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通称，ブラックホール，ビットバケツ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よく使われるのは，標準エラー出力だけを捨てたい場合など</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3308924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ファイルディスクリプタ</a:t>
            </a:r>
            <a:endParaRPr kumimoji="1" lang="en-US" altLang="ja-JP" sz="1600" dirty="0" smtClean="0">
              <a:solidFill>
                <a:schemeClr val="bg2"/>
              </a:solidFill>
            </a:endParaRPr>
          </a:p>
          <a:p>
            <a:pPr lvl="1"/>
            <a:r>
              <a:rPr kumimoji="1" lang="en-US" altLang="ja-JP" sz="1600" dirty="0" smtClean="0">
                <a:solidFill>
                  <a:schemeClr val="bg1">
                    <a:lumMod val="65000"/>
                  </a:schemeClr>
                </a:solidFill>
              </a:rPr>
              <a:t>0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1 </a:t>
            </a:r>
            <a:r>
              <a:rPr kumimoji="1" lang="ja-JP" altLang="en-US" sz="1600" dirty="0" smtClean="0">
                <a:solidFill>
                  <a:schemeClr val="bg1">
                    <a:lumMod val="65000"/>
                  </a:schemeClr>
                </a:solidFill>
              </a:rPr>
              <a:t>は省略できる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null </a:t>
            </a:r>
            <a:r>
              <a:rPr kumimoji="1" lang="ja-JP" altLang="en-US" sz="2000" dirty="0" smtClean="0">
                <a:solidFill>
                  <a:schemeClr val="bg1">
                    <a:lumMod val="65000"/>
                  </a:schemeClr>
                </a:solidFill>
              </a:rPr>
              <a:t>デバイス</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dev</a:t>
            </a:r>
            <a:r>
              <a:rPr kumimoji="1" lang="en-US" altLang="ja-JP" sz="1600" dirty="0" smtClean="0">
                <a:solidFill>
                  <a:schemeClr val="bg1">
                    <a:lumMod val="65000"/>
                  </a:schemeClr>
                </a:solidFill>
              </a:rPr>
              <a:t>/null </a:t>
            </a:r>
            <a:r>
              <a:rPr kumimoji="1" lang="ja-JP" altLang="en-US" sz="1600" dirty="0" smtClean="0">
                <a:solidFill>
                  <a:schemeClr val="bg1">
                    <a:lumMod val="65000"/>
                  </a:schemeClr>
                </a:solidFill>
              </a:rPr>
              <a:t>のことを指す </a:t>
            </a:r>
            <a:r>
              <a:rPr kumimoji="1" lang="en-US" altLang="ja-JP" sz="1600" dirty="0" smtClean="0">
                <a:solidFill>
                  <a:schemeClr val="bg1">
                    <a:lumMod val="65000"/>
                  </a:schemeClr>
                </a:solidFill>
              </a:rPr>
              <a:t>Unix </a:t>
            </a:r>
            <a:r>
              <a:rPr kumimoji="1" lang="ja-JP" altLang="en-US" sz="1600" dirty="0" smtClean="0">
                <a:solidFill>
                  <a:schemeClr val="bg1">
                    <a:lumMod val="65000"/>
                  </a:schemeClr>
                </a:solidFill>
              </a:rPr>
              <a:t>のスペシャルファイル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そこに書き込まれたデータは全て捨て，読み出してもどんなプロセスに対しても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データを返さない（</a:t>
            </a:r>
            <a:r>
              <a:rPr kumimoji="1" lang="en-US" altLang="ja-JP" sz="1600" dirty="0" smtClean="0">
                <a:solidFill>
                  <a:schemeClr val="bg1">
                    <a:lumMod val="65000"/>
                  </a:schemeClr>
                </a:solidFill>
              </a:rPr>
              <a:t>EOF</a:t>
            </a:r>
            <a:r>
              <a:rPr kumimoji="1" lang="ja-JP" altLang="en-US" sz="1600" dirty="0" smtClean="0">
                <a:solidFill>
                  <a:schemeClr val="bg1">
                    <a:lumMod val="65000"/>
                  </a:schemeClr>
                </a:solidFill>
              </a:rPr>
              <a:t>のみ）</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通称，ブラックホール，ビットバケツ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よく使われるのは，標準エラー出力だけを捨てたい場合など</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c</a:t>
            </a:r>
            <a:r>
              <a:rPr kumimoji="1" lang="en-US" altLang="ja-JP" sz="1600" dirty="0" smtClean="0">
                <a:solidFill>
                  <a:srgbClr val="00CC33"/>
                </a:solidFill>
                <a:latin typeface="Courier"/>
                <a:cs typeface="Courier"/>
              </a:rPr>
              <a:t>at file 2&gt;/</a:t>
            </a:r>
            <a:r>
              <a:rPr kumimoji="1" lang="en-US" altLang="ja-JP" sz="1600" dirty="0" err="1" smtClean="0">
                <a:solidFill>
                  <a:srgbClr val="00CC33"/>
                </a:solidFill>
                <a:latin typeface="Courier"/>
                <a:cs typeface="Courier"/>
              </a:rPr>
              <a:t>dev</a:t>
            </a:r>
            <a:r>
              <a:rPr kumimoji="1" lang="en-US" altLang="ja-JP" sz="1600" dirty="0" smtClean="0">
                <a:solidFill>
                  <a:srgbClr val="00CC33"/>
                </a:solidFill>
                <a:latin typeface="Courier"/>
                <a:cs typeface="Courier"/>
              </a:rPr>
              <a:t>/null</a:t>
            </a:r>
          </a:p>
          <a:p>
            <a:pPr lvl="1"/>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91739101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リダイレクト</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標準ストリームをユーザが指定した位置に変更する機能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標準入力（</a:t>
            </a:r>
            <a:r>
              <a:rPr kumimoji="1" lang="en-US" altLang="ja-JP" sz="1600" dirty="0" smtClean="0">
                <a:solidFill>
                  <a:schemeClr val="bg1">
                    <a:lumMod val="65000"/>
                  </a:schemeClr>
                </a:solidFill>
              </a:rPr>
              <a:t>&lt;</a:t>
            </a:r>
            <a:r>
              <a:rPr kumimoji="1" lang="en-US" altLang="ja-JP" sz="1600" dirty="0" smtClean="0">
                <a:solidFill>
                  <a:srgbClr val="62BCE9"/>
                </a:solidFill>
              </a:rPr>
              <a:t>0</a:t>
            </a:r>
            <a:r>
              <a:rPr kumimoji="1" lang="ja-JP" altLang="en-US" sz="1600" dirty="0" smtClean="0">
                <a:solidFill>
                  <a:schemeClr val="bg1">
                    <a:lumMod val="65000"/>
                  </a:schemeClr>
                </a:solidFill>
              </a:rPr>
              <a:t>），標準出力（</a:t>
            </a:r>
            <a:r>
              <a:rPr kumimoji="1" lang="en-US" altLang="ja-JP" sz="1600" dirty="0" smtClean="0">
                <a:solidFill>
                  <a:srgbClr val="62BCE9"/>
                </a:solidFill>
              </a:rPr>
              <a:t>1</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），標準エラー出力（</a:t>
            </a:r>
            <a:r>
              <a:rPr kumimoji="1" lang="en-US" altLang="ja-JP" sz="1600" dirty="0" smtClean="0">
                <a:solidFill>
                  <a:srgbClr val="62BCE9"/>
                </a:solidFill>
              </a:rPr>
              <a:t>2</a:t>
            </a:r>
            <a:r>
              <a:rPr kumimoji="1" lang="en-US" altLang="ja-JP" sz="1600" dirty="0" smtClean="0">
                <a:solidFill>
                  <a:schemeClr val="bg1">
                    <a:lumMod val="65000"/>
                  </a:schemeClr>
                </a:solidFill>
              </a:rPr>
              <a:t>&gt;</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ファイルディスクリプタ</a:t>
            </a:r>
            <a:endParaRPr kumimoji="1" lang="en-US" altLang="ja-JP" sz="1600" dirty="0" smtClean="0">
              <a:solidFill>
                <a:schemeClr val="bg2"/>
              </a:solidFill>
            </a:endParaRPr>
          </a:p>
          <a:p>
            <a:pPr lvl="1"/>
            <a:r>
              <a:rPr kumimoji="1" lang="en-US" altLang="ja-JP" sz="1600" dirty="0" smtClean="0">
                <a:solidFill>
                  <a:schemeClr val="bg1">
                    <a:lumMod val="65000"/>
                  </a:schemeClr>
                </a:solidFill>
              </a:rPr>
              <a:t>0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1 </a:t>
            </a:r>
            <a:r>
              <a:rPr kumimoji="1" lang="ja-JP" altLang="en-US" sz="1600" dirty="0" smtClean="0">
                <a:solidFill>
                  <a:schemeClr val="bg1">
                    <a:lumMod val="65000"/>
                  </a:schemeClr>
                </a:solidFill>
              </a:rPr>
              <a:t>は省略できる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null </a:t>
            </a:r>
            <a:r>
              <a:rPr kumimoji="1" lang="ja-JP" altLang="en-US" sz="2000" dirty="0" smtClean="0">
                <a:solidFill>
                  <a:schemeClr val="bg1">
                    <a:lumMod val="65000"/>
                  </a:schemeClr>
                </a:solidFill>
              </a:rPr>
              <a:t>デバイス</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a:t>
            </a:r>
            <a:r>
              <a:rPr kumimoji="1" lang="en-US" altLang="ja-JP" sz="1600" dirty="0" err="1" smtClean="0">
                <a:solidFill>
                  <a:schemeClr val="bg1">
                    <a:lumMod val="65000"/>
                  </a:schemeClr>
                </a:solidFill>
              </a:rPr>
              <a:t>dev</a:t>
            </a:r>
            <a:r>
              <a:rPr kumimoji="1" lang="en-US" altLang="ja-JP" sz="1600" dirty="0" smtClean="0">
                <a:solidFill>
                  <a:schemeClr val="bg1">
                    <a:lumMod val="65000"/>
                  </a:schemeClr>
                </a:solidFill>
              </a:rPr>
              <a:t>/null </a:t>
            </a:r>
            <a:r>
              <a:rPr kumimoji="1" lang="ja-JP" altLang="en-US" sz="1600" dirty="0" smtClean="0">
                <a:solidFill>
                  <a:schemeClr val="bg1">
                    <a:lumMod val="65000"/>
                  </a:schemeClr>
                </a:solidFill>
              </a:rPr>
              <a:t>のことを指す </a:t>
            </a:r>
            <a:r>
              <a:rPr kumimoji="1" lang="en-US" altLang="ja-JP" sz="1600" dirty="0" smtClean="0">
                <a:solidFill>
                  <a:schemeClr val="bg1">
                    <a:lumMod val="65000"/>
                  </a:schemeClr>
                </a:solidFill>
              </a:rPr>
              <a:t>Unix </a:t>
            </a:r>
            <a:r>
              <a:rPr kumimoji="1" lang="ja-JP" altLang="en-US" sz="1600" dirty="0" smtClean="0">
                <a:solidFill>
                  <a:schemeClr val="bg1">
                    <a:lumMod val="65000"/>
                  </a:schemeClr>
                </a:solidFill>
              </a:rPr>
              <a:t>のスペシャルファイル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そこに書き込まれたデータは全て捨て，読み出してもどんなプロセスに対しても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データを返さない（</a:t>
            </a:r>
            <a:r>
              <a:rPr kumimoji="1" lang="en-US" altLang="ja-JP" sz="1600" dirty="0" smtClean="0">
                <a:solidFill>
                  <a:schemeClr val="bg1">
                    <a:lumMod val="65000"/>
                  </a:schemeClr>
                </a:solidFill>
              </a:rPr>
              <a:t>EOF</a:t>
            </a:r>
            <a:r>
              <a:rPr kumimoji="1" lang="ja-JP" altLang="en-US" sz="1600" dirty="0" smtClean="0">
                <a:solidFill>
                  <a:schemeClr val="bg1">
                    <a:lumMod val="65000"/>
                  </a:schemeClr>
                </a:solidFill>
              </a:rPr>
              <a:t>のみ）</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通称，ブラックホール，ビットバケツ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よく使われるのは，標準エラー出力だけを捨てたい場合など</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c</a:t>
            </a:r>
            <a:r>
              <a:rPr kumimoji="1" lang="en-US" altLang="ja-JP" sz="1600" dirty="0" smtClean="0">
                <a:solidFill>
                  <a:srgbClr val="00CC33"/>
                </a:solidFill>
                <a:latin typeface="Courier"/>
                <a:cs typeface="Courier"/>
              </a:rPr>
              <a:t>at file 2&gt;/</a:t>
            </a:r>
            <a:r>
              <a:rPr kumimoji="1" lang="en-US" altLang="ja-JP" sz="1600" dirty="0" err="1" smtClean="0">
                <a:solidFill>
                  <a:srgbClr val="00CC33"/>
                </a:solidFill>
                <a:latin typeface="Courier"/>
                <a:cs typeface="Courier"/>
              </a:rPr>
              <a:t>dev</a:t>
            </a:r>
            <a:r>
              <a:rPr kumimoji="1" lang="en-US" altLang="ja-JP" sz="1600" dirty="0" smtClean="0">
                <a:solidFill>
                  <a:srgbClr val="00CC33"/>
                </a:solidFill>
                <a:latin typeface="Courier"/>
                <a:cs typeface="Courier"/>
              </a:rPr>
              <a:t>/null</a:t>
            </a:r>
          </a:p>
          <a:p>
            <a:pPr lvl="1"/>
            <a:r>
              <a:rPr kumimoji="1" lang="ja-JP" altLang="en-US" sz="1600" dirty="0" smtClean="0">
                <a:solidFill>
                  <a:schemeClr val="bg1">
                    <a:lumMod val="65000"/>
                  </a:schemeClr>
                </a:solidFill>
              </a:rPr>
              <a:t>これは</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が存在しない場合のエラー「</a:t>
            </a:r>
            <a:r>
              <a:rPr kumimoji="1" lang="en-US" altLang="ja-JP" sz="1600" dirty="0" smtClean="0">
                <a:solidFill>
                  <a:schemeClr val="bg1">
                    <a:lumMod val="65000"/>
                  </a:schemeClr>
                </a:solidFill>
              </a:rPr>
              <a:t>no such file or directory</a:t>
            </a:r>
            <a:r>
              <a:rPr kumimoji="1" lang="ja-JP" altLang="en-US" sz="1600" dirty="0" smtClean="0">
                <a:solidFill>
                  <a:schemeClr val="bg1">
                    <a:lumMod val="65000"/>
                  </a:schemeClr>
                </a:solidFill>
              </a:rPr>
              <a:t>」を捨てている</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1471554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例（標準入出力のリダイレクション）</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7774696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例</a:t>
            </a:r>
            <a:r>
              <a:rPr kumimoji="1" lang="ja-JP" altLang="en-US" sz="2000" dirty="0">
                <a:solidFill>
                  <a:schemeClr val="bg1">
                    <a:lumMod val="65000"/>
                  </a:schemeClr>
                </a:solidFill>
              </a:rPr>
              <a:t>（標準入出力のリダイレクション</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&gt;file	</a:t>
            </a:r>
            <a:r>
              <a:rPr kumimoji="1" lang="en-US" altLang="ja-JP" sz="1600" dirty="0">
                <a:solidFill>
                  <a:srgbClr val="00CC33"/>
                </a:solidFill>
              </a:rPr>
              <a:t>	</a:t>
            </a:r>
            <a:r>
              <a:rPr kumimoji="1" lang="ja-JP" altLang="en-US" sz="1600" dirty="0" smtClean="0">
                <a:solidFill>
                  <a:schemeClr val="bg1">
                    <a:lumMod val="65000"/>
                  </a:schemeClr>
                </a:solidFill>
              </a:rPr>
              <a:t>標準出力の内容をファイル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に書き込む</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&gt;&gt;file </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に追記する</a:t>
            </a:r>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50473110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例</a:t>
            </a:r>
            <a:r>
              <a:rPr kumimoji="1" lang="ja-JP" altLang="en-US" sz="2000" dirty="0">
                <a:solidFill>
                  <a:schemeClr val="bg1">
                    <a:lumMod val="65000"/>
                  </a:schemeClr>
                </a:solidFill>
              </a:rPr>
              <a:t>（標準入出力のリダイレクション</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&gt;file	</a:t>
            </a:r>
            <a:r>
              <a:rPr kumimoji="1" lang="en-US" altLang="ja-JP" sz="1600" dirty="0">
                <a:solidFill>
                  <a:srgbClr val="00CC33"/>
                </a:solidFill>
              </a:rPr>
              <a:t>	</a:t>
            </a:r>
            <a:r>
              <a:rPr kumimoji="1" lang="ja-JP" altLang="en-US" sz="1600" dirty="0" smtClean="0">
                <a:solidFill>
                  <a:schemeClr val="bg1">
                    <a:lumMod val="65000"/>
                  </a:schemeClr>
                </a:solidFill>
              </a:rPr>
              <a:t>標準出力の内容をファイル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に書き込む</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&gt;&gt;file </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に追記する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2&gt;file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標準エラー出力の内容をファイル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に書き込む</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2&gt;&gt;</a:t>
            </a:r>
            <a:r>
              <a:rPr kumimoji="1" lang="en-US" altLang="ja-JP" sz="1600" dirty="0">
                <a:solidFill>
                  <a:srgbClr val="00CC33"/>
                </a:solidFill>
                <a:latin typeface="Courier"/>
                <a:cs typeface="Courier"/>
              </a:rPr>
              <a:t>file</a:t>
            </a:r>
            <a:r>
              <a:rPr kumimoji="1" lang="en-US" altLang="ja-JP" sz="1600" dirty="0">
                <a:solidFill>
                  <a:schemeClr val="bg1">
                    <a:lumMod val="65000"/>
                  </a:schemeClr>
                </a:solidFill>
              </a:rPr>
              <a:t>	</a:t>
            </a:r>
            <a:r>
              <a:rPr kumimoji="1" lang="ja-JP" altLang="en-US" sz="1600" dirty="0">
                <a:solidFill>
                  <a:schemeClr val="bg1">
                    <a:lumMod val="65000"/>
                  </a:schemeClr>
                </a:solidFill>
              </a:rPr>
              <a:t>標準エラー出力の内容をファイル</a:t>
            </a:r>
            <a:r>
              <a:rPr kumimoji="1" lang="en-US" altLang="ja-JP" sz="1600" dirty="0">
                <a:solidFill>
                  <a:schemeClr val="bg1">
                    <a:lumMod val="65000"/>
                  </a:schemeClr>
                </a:solidFill>
              </a:rPr>
              <a:t> file </a:t>
            </a:r>
            <a:r>
              <a:rPr kumimoji="1" lang="ja-JP" altLang="en-US" sz="1600" dirty="0" smtClean="0">
                <a:solidFill>
                  <a:schemeClr val="bg1">
                    <a:lumMod val="65000"/>
                  </a:schemeClr>
                </a:solidFill>
              </a:rPr>
              <a:t>に追記する</a:t>
            </a:r>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1371834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例</a:t>
            </a:r>
            <a:r>
              <a:rPr kumimoji="1" lang="ja-JP" altLang="en-US" sz="2000" dirty="0">
                <a:solidFill>
                  <a:schemeClr val="bg1">
                    <a:lumMod val="65000"/>
                  </a:schemeClr>
                </a:solidFill>
              </a:rPr>
              <a:t>（標準入出力のリダイレクション</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&gt;file	</a:t>
            </a:r>
            <a:r>
              <a:rPr kumimoji="1" lang="en-US" altLang="ja-JP" sz="1600" dirty="0">
                <a:solidFill>
                  <a:srgbClr val="00CC33"/>
                </a:solidFill>
              </a:rPr>
              <a:t>	</a:t>
            </a:r>
            <a:r>
              <a:rPr kumimoji="1" lang="ja-JP" altLang="en-US" sz="1600" dirty="0" smtClean="0">
                <a:solidFill>
                  <a:schemeClr val="bg1">
                    <a:lumMod val="65000"/>
                  </a:schemeClr>
                </a:solidFill>
              </a:rPr>
              <a:t>標準出力の内容をファイル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に書き込む</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&gt;&gt;file </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に追記する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2&gt;file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標準エラー出力の内容をファイル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に書き込む</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2&gt;&gt;</a:t>
            </a:r>
            <a:r>
              <a:rPr kumimoji="1" lang="en-US" altLang="ja-JP" sz="1600" dirty="0">
                <a:solidFill>
                  <a:srgbClr val="00CC33"/>
                </a:solidFill>
                <a:latin typeface="Courier"/>
                <a:cs typeface="Courier"/>
              </a:rPr>
              <a:t>file</a:t>
            </a:r>
            <a:r>
              <a:rPr kumimoji="1" lang="en-US" altLang="ja-JP" sz="1600" dirty="0">
                <a:solidFill>
                  <a:schemeClr val="bg1">
                    <a:lumMod val="65000"/>
                  </a:schemeClr>
                </a:solidFill>
              </a:rPr>
              <a:t>	</a:t>
            </a:r>
            <a:r>
              <a:rPr kumimoji="1" lang="ja-JP" altLang="en-US" sz="1600" dirty="0">
                <a:solidFill>
                  <a:schemeClr val="bg1">
                    <a:lumMod val="65000"/>
                  </a:schemeClr>
                </a:solidFill>
              </a:rPr>
              <a:t>標準エラー出力の内容をファイル</a:t>
            </a:r>
            <a:r>
              <a:rPr kumimoji="1" lang="en-US" altLang="ja-JP" sz="1600" dirty="0">
                <a:solidFill>
                  <a:schemeClr val="bg1">
                    <a:lumMod val="65000"/>
                  </a:schemeClr>
                </a:solidFill>
              </a:rPr>
              <a:t> file </a:t>
            </a:r>
            <a:r>
              <a:rPr kumimoji="1" lang="ja-JP" altLang="en-US" sz="1600" dirty="0" smtClean="0">
                <a:solidFill>
                  <a:schemeClr val="bg1">
                    <a:lumMod val="65000"/>
                  </a:schemeClr>
                </a:solidFill>
              </a:rPr>
              <a:t>に追記する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2&gt;&amp;1</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標準エラー出力を標準出力に向ける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1&gt;&amp;2</a:t>
            </a:r>
            <a:r>
              <a:rPr kumimoji="1" lang="en-US" altLang="ja-JP" sz="1600" dirty="0">
                <a:solidFill>
                  <a:schemeClr val="bg1">
                    <a:lumMod val="65000"/>
                  </a:schemeClr>
                </a:solidFill>
              </a:rPr>
              <a:t>		</a:t>
            </a:r>
            <a:r>
              <a:rPr kumimoji="1" lang="ja-JP" altLang="en-US" sz="1600" dirty="0">
                <a:solidFill>
                  <a:schemeClr val="bg1">
                    <a:lumMod val="65000"/>
                  </a:schemeClr>
                </a:solidFill>
              </a:rPr>
              <a:t>標</a:t>
            </a:r>
            <a:r>
              <a:rPr kumimoji="1" lang="ja-JP" altLang="en-US" sz="1600" dirty="0" smtClean="0">
                <a:solidFill>
                  <a:schemeClr val="bg1">
                    <a:lumMod val="65000"/>
                  </a:schemeClr>
                </a:solidFill>
              </a:rPr>
              <a:t>準出力</a:t>
            </a:r>
            <a:r>
              <a:rPr kumimoji="1" lang="ja-JP" altLang="en-US" sz="1600" dirty="0">
                <a:solidFill>
                  <a:schemeClr val="bg1">
                    <a:lumMod val="65000"/>
                  </a:schemeClr>
                </a:solidFill>
              </a:rPr>
              <a:t>を</a:t>
            </a:r>
            <a:r>
              <a:rPr kumimoji="1" lang="ja-JP" altLang="en-US" sz="1600" dirty="0" smtClean="0">
                <a:solidFill>
                  <a:schemeClr val="bg1">
                    <a:lumMod val="65000"/>
                  </a:schemeClr>
                </a:solidFill>
              </a:rPr>
              <a:t>標準エラー出力</a:t>
            </a:r>
            <a:r>
              <a:rPr kumimoji="1" lang="ja-JP" altLang="en-US" sz="1600" dirty="0">
                <a:solidFill>
                  <a:schemeClr val="bg1">
                    <a:lumMod val="65000"/>
                  </a:schemeClr>
                </a:solidFill>
              </a:rPr>
              <a:t>に</a:t>
            </a:r>
            <a:r>
              <a:rPr kumimoji="1" lang="ja-JP" altLang="en-US" sz="1600" dirty="0" smtClean="0">
                <a:solidFill>
                  <a:schemeClr val="bg1">
                    <a:lumMod val="65000"/>
                  </a:schemeClr>
                </a:solidFill>
              </a:rPr>
              <a:t>向ける</a:t>
            </a:r>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193398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シェルの歴史</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err="1">
                <a:solidFill>
                  <a:schemeClr val="bg1">
                    <a:lumMod val="65000"/>
                  </a:schemeClr>
                </a:solidFill>
              </a:rPr>
              <a:t>s</a:t>
            </a:r>
            <a:r>
              <a:rPr kumimoji="1" lang="en-US" altLang="ja-JP" sz="2000" dirty="0" err="1" smtClean="0">
                <a:solidFill>
                  <a:schemeClr val="bg1">
                    <a:lumMod val="65000"/>
                  </a:schemeClr>
                </a:solidFill>
              </a:rPr>
              <a:t>h</a:t>
            </a:r>
            <a:r>
              <a:rPr kumimoji="1" lang="ja-JP" altLang="en-US" sz="2000" dirty="0" smtClean="0">
                <a:solidFill>
                  <a:schemeClr val="bg1">
                    <a:lumMod val="65000"/>
                  </a:schemeClr>
                </a:solidFill>
              </a:rPr>
              <a:t>（</a:t>
            </a:r>
            <a:r>
              <a:rPr kumimoji="1" lang="en-US" altLang="ja-JP" sz="2000" dirty="0" err="1" smtClean="0">
                <a:solidFill>
                  <a:schemeClr val="bg1">
                    <a:lumMod val="65000"/>
                  </a:schemeClr>
                </a:solidFill>
              </a:rPr>
              <a:t>Tompson</a:t>
            </a:r>
            <a:r>
              <a:rPr kumimoji="1" lang="en-US" altLang="ja-JP" sz="2000" dirty="0" smtClean="0">
                <a:solidFill>
                  <a:schemeClr val="bg1">
                    <a:lumMod val="65000"/>
                  </a:schemeClr>
                </a:solidFill>
              </a:rPr>
              <a:t> shell</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最初に生まれたシェル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最初の </a:t>
            </a:r>
            <a:r>
              <a:rPr kumimoji="1" lang="en-US" altLang="ja-JP" sz="1600" dirty="0" smtClean="0">
                <a:solidFill>
                  <a:schemeClr val="bg1">
                    <a:lumMod val="65000"/>
                  </a:schemeClr>
                </a:solidFill>
              </a:rPr>
              <a:t>UNIX</a:t>
            </a:r>
            <a:r>
              <a:rPr kumimoji="1" lang="ja-JP" altLang="en-US" sz="1600" dirty="0" smtClean="0">
                <a:solidFill>
                  <a:schemeClr val="bg1">
                    <a:lumMod val="65000"/>
                  </a:schemeClr>
                </a:solidFill>
              </a:rPr>
              <a:t> に搭載された</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9590381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リダイレクション</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例</a:t>
            </a:r>
            <a:r>
              <a:rPr kumimoji="1" lang="ja-JP" altLang="en-US" sz="2000" dirty="0">
                <a:solidFill>
                  <a:schemeClr val="bg1">
                    <a:lumMod val="65000"/>
                  </a:schemeClr>
                </a:solidFill>
              </a:rPr>
              <a:t>（標準入出力のリダイレクション</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&gt;file	</a:t>
            </a:r>
            <a:r>
              <a:rPr kumimoji="1" lang="en-US" altLang="ja-JP" sz="1600" dirty="0">
                <a:solidFill>
                  <a:srgbClr val="00CC33"/>
                </a:solidFill>
              </a:rPr>
              <a:t>	</a:t>
            </a:r>
            <a:r>
              <a:rPr kumimoji="1" lang="ja-JP" altLang="en-US" sz="1600" dirty="0" smtClean="0">
                <a:solidFill>
                  <a:schemeClr val="bg1">
                    <a:lumMod val="65000"/>
                  </a:schemeClr>
                </a:solidFill>
              </a:rPr>
              <a:t>標準出力の内容をファイル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に書き込む</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&gt;&gt;file </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に追記する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2&gt;file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標準エラー出力の内容をファイル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に書き込む</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2&gt;&gt;</a:t>
            </a:r>
            <a:r>
              <a:rPr kumimoji="1" lang="en-US" altLang="ja-JP" sz="1600" dirty="0">
                <a:solidFill>
                  <a:srgbClr val="00CC33"/>
                </a:solidFill>
                <a:latin typeface="Courier"/>
                <a:cs typeface="Courier"/>
              </a:rPr>
              <a:t>file</a:t>
            </a:r>
            <a:r>
              <a:rPr kumimoji="1" lang="en-US" altLang="ja-JP" sz="1600" dirty="0">
                <a:solidFill>
                  <a:schemeClr val="bg1">
                    <a:lumMod val="65000"/>
                  </a:schemeClr>
                </a:solidFill>
              </a:rPr>
              <a:t>	</a:t>
            </a:r>
            <a:r>
              <a:rPr kumimoji="1" lang="ja-JP" altLang="en-US" sz="1600" dirty="0">
                <a:solidFill>
                  <a:schemeClr val="bg1">
                    <a:lumMod val="65000"/>
                  </a:schemeClr>
                </a:solidFill>
              </a:rPr>
              <a:t>標準エラー出力の内容をファイル</a:t>
            </a:r>
            <a:r>
              <a:rPr kumimoji="1" lang="en-US" altLang="ja-JP" sz="1600" dirty="0">
                <a:solidFill>
                  <a:schemeClr val="bg1">
                    <a:lumMod val="65000"/>
                  </a:schemeClr>
                </a:solidFill>
              </a:rPr>
              <a:t> file </a:t>
            </a:r>
            <a:r>
              <a:rPr kumimoji="1" lang="ja-JP" altLang="en-US" sz="1600" dirty="0" smtClean="0">
                <a:solidFill>
                  <a:schemeClr val="bg1">
                    <a:lumMod val="65000"/>
                  </a:schemeClr>
                </a:solidFill>
              </a:rPr>
              <a:t>に追記する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2&gt;&amp;1</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標準エラー出力を標準出力に向ける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1&gt;&amp;2</a:t>
            </a:r>
            <a:r>
              <a:rPr kumimoji="1" lang="en-US" altLang="ja-JP" sz="1600" dirty="0">
                <a:solidFill>
                  <a:schemeClr val="bg1">
                    <a:lumMod val="65000"/>
                  </a:schemeClr>
                </a:solidFill>
              </a:rPr>
              <a:t>		</a:t>
            </a:r>
            <a:r>
              <a:rPr kumimoji="1" lang="ja-JP" altLang="en-US" sz="1600" dirty="0">
                <a:solidFill>
                  <a:schemeClr val="bg1">
                    <a:lumMod val="65000"/>
                  </a:schemeClr>
                </a:solidFill>
              </a:rPr>
              <a:t>標</a:t>
            </a:r>
            <a:r>
              <a:rPr kumimoji="1" lang="ja-JP" altLang="en-US" sz="1600" dirty="0" smtClean="0">
                <a:solidFill>
                  <a:schemeClr val="bg1">
                    <a:lumMod val="65000"/>
                  </a:schemeClr>
                </a:solidFill>
              </a:rPr>
              <a:t>準出力</a:t>
            </a:r>
            <a:r>
              <a:rPr kumimoji="1" lang="ja-JP" altLang="en-US" sz="1600" dirty="0">
                <a:solidFill>
                  <a:schemeClr val="bg1">
                    <a:lumMod val="65000"/>
                  </a:schemeClr>
                </a:solidFill>
              </a:rPr>
              <a:t>を</a:t>
            </a:r>
            <a:r>
              <a:rPr kumimoji="1" lang="ja-JP" altLang="en-US" sz="1600" dirty="0" smtClean="0">
                <a:solidFill>
                  <a:schemeClr val="bg1">
                    <a:lumMod val="65000"/>
                  </a:schemeClr>
                </a:solidFill>
              </a:rPr>
              <a:t>標準エラー出力</a:t>
            </a:r>
            <a:r>
              <a:rPr kumimoji="1" lang="ja-JP" altLang="en-US" sz="1600" dirty="0">
                <a:solidFill>
                  <a:schemeClr val="bg1">
                    <a:lumMod val="65000"/>
                  </a:schemeClr>
                </a:solidFill>
              </a:rPr>
              <a:t>に</a:t>
            </a:r>
            <a:r>
              <a:rPr kumimoji="1" lang="ja-JP" altLang="en-US" sz="1600" dirty="0" smtClean="0">
                <a:solidFill>
                  <a:schemeClr val="bg1">
                    <a:lumMod val="65000"/>
                  </a:schemeClr>
                </a:solidFill>
              </a:rPr>
              <a:t>向ける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&gt;&amp;m</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標準出力をファイルディスクリプタ</a:t>
            </a:r>
            <a:r>
              <a:rPr kumimoji="1" lang="en-US" altLang="ja-JP" sz="1600" dirty="0" smtClean="0">
                <a:solidFill>
                  <a:schemeClr val="bg1">
                    <a:lumMod val="65000"/>
                  </a:schemeClr>
                </a:solidFill>
              </a:rPr>
              <a:t> m </a:t>
            </a:r>
            <a:r>
              <a:rPr kumimoji="1" lang="ja-JP" altLang="en-US" sz="1600" dirty="0" smtClean="0">
                <a:solidFill>
                  <a:schemeClr val="bg1">
                    <a:lumMod val="65000"/>
                  </a:schemeClr>
                </a:solidFill>
              </a:rPr>
              <a:t>番に向ける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&gt;&amp;-</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標準出力を閉じる</a:t>
            </a:r>
            <a:endParaRPr kumimoji="1" lang="en-US" altLang="ja-JP" sz="1600" dirty="0">
              <a:solidFill>
                <a:schemeClr val="bg1">
                  <a:lumMod val="65000"/>
                </a:schemeClr>
              </a:solidFill>
            </a:endParaRPr>
          </a:p>
          <a:p>
            <a:pPr lvl="1"/>
            <a:r>
              <a:rPr kumimoji="1" lang="en-US" altLang="ja-JP" sz="1600" dirty="0" smtClean="0">
                <a:solidFill>
                  <a:srgbClr val="00CC33"/>
                </a:solidFill>
                <a:latin typeface="Courier"/>
                <a:cs typeface="Courier"/>
              </a:rPr>
              <a:t>&lt;file</a:t>
            </a:r>
            <a:r>
              <a:rPr kumimoji="1" lang="ja-JP" altLang="en-US" sz="1600" dirty="0" smtClean="0">
                <a:solidFill>
                  <a:schemeClr val="bg1">
                    <a:lumMod val="65000"/>
                  </a:schemeClr>
                </a:solidFill>
              </a:rPr>
              <a:t>　</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ファイル</a:t>
            </a:r>
            <a:r>
              <a:rPr kumimoji="1" lang="en-US" altLang="ja-JP" sz="1600" dirty="0" smtClean="0">
                <a:solidFill>
                  <a:schemeClr val="bg1">
                    <a:lumMod val="65000"/>
                  </a:schemeClr>
                </a:solidFill>
              </a:rPr>
              <a:t> file </a:t>
            </a:r>
            <a:r>
              <a:rPr kumimoji="1" lang="ja-JP" altLang="en-US" sz="1600" dirty="0" smtClean="0">
                <a:solidFill>
                  <a:schemeClr val="bg1">
                    <a:lumMod val="65000"/>
                  </a:schemeClr>
                </a:solidFill>
              </a:rPr>
              <a:t>の内容を標準入力にする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&lt;&amp;</a:t>
            </a:r>
            <a:r>
              <a:rPr kumimoji="1" lang="en-US" altLang="ja-JP" sz="1600" dirty="0">
                <a:solidFill>
                  <a:srgbClr val="00CC33"/>
                </a:solidFill>
                <a:latin typeface="Courier"/>
                <a:cs typeface="Courier"/>
              </a:rPr>
              <a:t>m</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ファイルディスクリプタ</a:t>
            </a:r>
            <a:r>
              <a:rPr kumimoji="1" lang="en-US" altLang="ja-JP" sz="1600" dirty="0" smtClean="0">
                <a:solidFill>
                  <a:schemeClr val="bg1">
                    <a:lumMod val="65000"/>
                  </a:schemeClr>
                </a:solidFill>
              </a:rPr>
              <a:t> </a:t>
            </a:r>
            <a:r>
              <a:rPr kumimoji="1" lang="en-US" altLang="ja-JP" sz="1600" dirty="0">
                <a:solidFill>
                  <a:schemeClr val="bg1">
                    <a:lumMod val="65000"/>
                  </a:schemeClr>
                </a:solidFill>
              </a:rPr>
              <a:t>m </a:t>
            </a:r>
            <a:r>
              <a:rPr kumimoji="1" lang="ja-JP" altLang="en-US" sz="1600" dirty="0" smtClean="0">
                <a:solidFill>
                  <a:schemeClr val="bg1">
                    <a:lumMod val="65000"/>
                  </a:schemeClr>
                </a:solidFill>
              </a:rPr>
              <a:t>番が指す対象を標準入力にする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&lt;&amp;</a:t>
            </a:r>
            <a:r>
              <a:rPr kumimoji="1" lang="en-US" altLang="ja-JP" sz="1600" dirty="0">
                <a:solidFill>
                  <a:srgbClr val="00CC33"/>
                </a:solidFill>
                <a:latin typeface="Courier"/>
                <a:cs typeface="Courier"/>
              </a:rPr>
              <a:t>-</a:t>
            </a:r>
            <a:r>
              <a:rPr kumimoji="1" lang="en-US" altLang="ja-JP" sz="1600" dirty="0">
                <a:solidFill>
                  <a:schemeClr val="bg1">
                    <a:lumMod val="65000"/>
                  </a:schemeClr>
                </a:solidFill>
              </a:rPr>
              <a:t>		</a:t>
            </a:r>
            <a:r>
              <a:rPr kumimoji="1" lang="ja-JP" altLang="en-US" sz="1600" dirty="0" smtClean="0">
                <a:solidFill>
                  <a:schemeClr val="bg1">
                    <a:lumMod val="65000"/>
                  </a:schemeClr>
                </a:solidFill>
              </a:rPr>
              <a:t>標準入力を</a:t>
            </a:r>
            <a:r>
              <a:rPr kumimoji="1" lang="ja-JP" altLang="en-US" sz="1600" dirty="0">
                <a:solidFill>
                  <a:schemeClr val="bg1">
                    <a:lumMod val="65000"/>
                  </a:schemeClr>
                </a:solidFill>
              </a:rPr>
              <a:t>閉じる</a:t>
            </a:r>
            <a:endParaRPr kumimoji="1" lang="en-US" altLang="ja-JP" sz="1600" dirty="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9680606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シェルの基本機能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標準ストリーム</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リダイレクション</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パイプ</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1851490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Tree>
    <p:extLst>
      <p:ext uri="{BB962C8B-B14F-4D97-AF65-F5344CB8AC3E}">
        <p14:creationId xmlns:p14="http://schemas.microsoft.com/office/powerpoint/2010/main" val="13233620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複数プロセス間の入出力をつなぐ仕組み</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5716933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複数プロセス間の入出力をつなぐ仕組み</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err="1" smtClean="0">
                <a:solidFill>
                  <a:srgbClr val="00CC33"/>
                </a:solidFill>
                <a:latin typeface="Courier"/>
                <a:cs typeface="Courier"/>
              </a:rPr>
              <a:t>ls</a:t>
            </a:r>
            <a:r>
              <a:rPr kumimoji="1" lang="en-US" altLang="ja-JP" sz="1600" dirty="0" smtClean="0">
                <a:solidFill>
                  <a:srgbClr val="00CC33"/>
                </a:solidFill>
                <a:latin typeface="Courier"/>
                <a:cs typeface="Courier"/>
              </a:rPr>
              <a:t> –l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 </a:t>
            </a:r>
            <a:r>
              <a:rPr kumimoji="1" lang="en-US" altLang="ja-JP" sz="1600" dirty="0" err="1" smtClean="0">
                <a:solidFill>
                  <a:srgbClr val="00CC33"/>
                </a:solidFill>
                <a:latin typeface="Courier"/>
                <a:cs typeface="Courier"/>
              </a:rPr>
              <a:t>wc</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1619427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複数プロセス間の入出力をつなぐ仕組み</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err="1" smtClean="0">
                <a:solidFill>
                  <a:srgbClr val="00CC33"/>
                </a:solidFill>
                <a:latin typeface="Courier"/>
                <a:cs typeface="Courier"/>
              </a:rPr>
              <a:t>ls</a:t>
            </a:r>
            <a:r>
              <a:rPr kumimoji="1" lang="en-US" altLang="ja-JP" sz="1600" dirty="0" smtClean="0">
                <a:solidFill>
                  <a:srgbClr val="00CC33"/>
                </a:solidFill>
                <a:latin typeface="Courier"/>
                <a:cs typeface="Courier"/>
              </a:rPr>
              <a:t> –l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 </a:t>
            </a:r>
            <a:r>
              <a:rPr kumimoji="1" lang="en-US" altLang="ja-JP" sz="1600" dirty="0" err="1" smtClean="0">
                <a:solidFill>
                  <a:srgbClr val="00CC33"/>
                </a:solidFill>
                <a:latin typeface="Courier"/>
                <a:cs typeface="Courier"/>
              </a:rPr>
              <a:t>wc</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これは，（</a:t>
            </a:r>
            <a:r>
              <a:rPr kumimoji="1" lang="en-US" altLang="ja-JP" sz="1600" dirty="0" smtClean="0">
                <a:solidFill>
                  <a:schemeClr val="bg1">
                    <a:lumMod val="65000"/>
                  </a:schemeClr>
                </a:solidFill>
              </a:rPr>
              <a:t>1</a:t>
            </a:r>
            <a:r>
              <a:rPr kumimoji="1" lang="ja-JP" altLang="en-US" sz="1600" dirty="0" smtClean="0">
                <a:solidFill>
                  <a:schemeClr val="bg1">
                    <a:lumMod val="65000"/>
                  </a:schemeClr>
                </a:solidFill>
              </a:rPr>
              <a:t>）ファイルのリストを表示して，（</a:t>
            </a:r>
            <a:r>
              <a:rPr kumimoji="1" lang="en-US" altLang="ja-JP" sz="1600" dirty="0" smtClean="0">
                <a:solidFill>
                  <a:schemeClr val="bg1">
                    <a:lumMod val="65000"/>
                  </a:schemeClr>
                </a:solidFill>
              </a:rPr>
              <a:t>2</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pipe</a:t>
            </a:r>
            <a:r>
              <a:rPr kumimoji="1" lang="ja-JP" altLang="en-US" sz="1600" dirty="0" smtClean="0">
                <a:solidFill>
                  <a:schemeClr val="bg1">
                    <a:lumMod val="65000"/>
                  </a:schemeClr>
                </a:solidFill>
              </a:rPr>
              <a:t>」の名前を持つものに絞り，</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3</a:t>
            </a:r>
            <a:r>
              <a:rPr kumimoji="1" lang="ja-JP" altLang="en-US" sz="1600" dirty="0" smtClean="0">
                <a:solidFill>
                  <a:schemeClr val="bg1">
                    <a:lumMod val="65000"/>
                  </a:schemeClr>
                </a:solidFill>
              </a:rPr>
              <a:t>）それが何個あるか数えている</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5578680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複数プロセス間の入出力をつなぐ仕組み</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err="1" smtClean="0">
                <a:solidFill>
                  <a:srgbClr val="00CC33"/>
                </a:solidFill>
                <a:latin typeface="Courier"/>
                <a:cs typeface="Courier"/>
              </a:rPr>
              <a:t>ls</a:t>
            </a:r>
            <a:r>
              <a:rPr kumimoji="1" lang="en-US" altLang="ja-JP" sz="1600" dirty="0" smtClean="0">
                <a:solidFill>
                  <a:srgbClr val="00CC33"/>
                </a:solidFill>
                <a:latin typeface="Courier"/>
                <a:cs typeface="Courier"/>
              </a:rPr>
              <a:t> –l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 </a:t>
            </a:r>
            <a:r>
              <a:rPr kumimoji="1" lang="en-US" altLang="ja-JP" sz="1600" dirty="0" err="1" smtClean="0">
                <a:solidFill>
                  <a:srgbClr val="00CC33"/>
                </a:solidFill>
                <a:latin typeface="Courier"/>
                <a:cs typeface="Courier"/>
              </a:rPr>
              <a:t>wc</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これは，（</a:t>
            </a:r>
            <a:r>
              <a:rPr kumimoji="1" lang="en-US" altLang="ja-JP" sz="1600" dirty="0" smtClean="0">
                <a:solidFill>
                  <a:schemeClr val="bg1">
                    <a:lumMod val="65000"/>
                  </a:schemeClr>
                </a:solidFill>
              </a:rPr>
              <a:t>1</a:t>
            </a:r>
            <a:r>
              <a:rPr kumimoji="1" lang="ja-JP" altLang="en-US" sz="1600" dirty="0" smtClean="0">
                <a:solidFill>
                  <a:schemeClr val="bg1">
                    <a:lumMod val="65000"/>
                  </a:schemeClr>
                </a:solidFill>
              </a:rPr>
              <a:t>）ファイルのリストを表示して，（</a:t>
            </a:r>
            <a:r>
              <a:rPr kumimoji="1" lang="en-US" altLang="ja-JP" sz="1600" dirty="0" smtClean="0">
                <a:solidFill>
                  <a:schemeClr val="bg1">
                    <a:lumMod val="65000"/>
                  </a:schemeClr>
                </a:solidFill>
              </a:rPr>
              <a:t>2</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pipe</a:t>
            </a:r>
            <a:r>
              <a:rPr kumimoji="1" lang="ja-JP" altLang="en-US" sz="1600" dirty="0" smtClean="0">
                <a:solidFill>
                  <a:schemeClr val="bg1">
                    <a:lumMod val="65000"/>
                  </a:schemeClr>
                </a:solidFill>
              </a:rPr>
              <a:t>」の名前を持つものに絞り，</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3</a:t>
            </a:r>
            <a:r>
              <a:rPr kumimoji="1" lang="ja-JP" altLang="en-US" sz="1600" dirty="0" smtClean="0">
                <a:solidFill>
                  <a:schemeClr val="bg1">
                    <a:lumMod val="65000"/>
                  </a:schemeClr>
                </a:solidFill>
              </a:rPr>
              <a:t>）それが何個あるか数えている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一つずつファイルに標準出力を書き込み，次のコマンドでそれを標準入力にして</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実行すれば同じことできる</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1619427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複数プロセス間の入出力をつなぐ仕組み</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err="1" smtClean="0">
                <a:solidFill>
                  <a:srgbClr val="00CC33"/>
                </a:solidFill>
                <a:latin typeface="Courier"/>
                <a:cs typeface="Courier"/>
              </a:rPr>
              <a:t>ls</a:t>
            </a:r>
            <a:r>
              <a:rPr kumimoji="1" lang="en-US" altLang="ja-JP" sz="1600" dirty="0" smtClean="0">
                <a:solidFill>
                  <a:srgbClr val="00CC33"/>
                </a:solidFill>
                <a:latin typeface="Courier"/>
                <a:cs typeface="Courier"/>
              </a:rPr>
              <a:t> –l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 </a:t>
            </a:r>
            <a:r>
              <a:rPr kumimoji="1" lang="en-US" altLang="ja-JP" sz="1600" dirty="0" err="1" smtClean="0">
                <a:solidFill>
                  <a:srgbClr val="00CC33"/>
                </a:solidFill>
                <a:latin typeface="Courier"/>
                <a:cs typeface="Courier"/>
              </a:rPr>
              <a:t>wc</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これは，（</a:t>
            </a:r>
            <a:r>
              <a:rPr kumimoji="1" lang="en-US" altLang="ja-JP" sz="1600" dirty="0" smtClean="0">
                <a:solidFill>
                  <a:schemeClr val="bg1">
                    <a:lumMod val="65000"/>
                  </a:schemeClr>
                </a:solidFill>
              </a:rPr>
              <a:t>1</a:t>
            </a:r>
            <a:r>
              <a:rPr kumimoji="1" lang="ja-JP" altLang="en-US" sz="1600" dirty="0" smtClean="0">
                <a:solidFill>
                  <a:schemeClr val="bg1">
                    <a:lumMod val="65000"/>
                  </a:schemeClr>
                </a:solidFill>
              </a:rPr>
              <a:t>）ファイルのリストを表示して，（</a:t>
            </a:r>
            <a:r>
              <a:rPr kumimoji="1" lang="en-US" altLang="ja-JP" sz="1600" dirty="0" smtClean="0">
                <a:solidFill>
                  <a:schemeClr val="bg1">
                    <a:lumMod val="65000"/>
                  </a:schemeClr>
                </a:solidFill>
              </a:rPr>
              <a:t>2</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pipe</a:t>
            </a:r>
            <a:r>
              <a:rPr kumimoji="1" lang="ja-JP" altLang="en-US" sz="1600" dirty="0" smtClean="0">
                <a:solidFill>
                  <a:schemeClr val="bg1">
                    <a:lumMod val="65000"/>
                  </a:schemeClr>
                </a:solidFill>
              </a:rPr>
              <a:t>」の名前を持つものに絞り，</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3</a:t>
            </a:r>
            <a:r>
              <a:rPr kumimoji="1" lang="ja-JP" altLang="en-US" sz="1600" dirty="0" smtClean="0">
                <a:solidFill>
                  <a:schemeClr val="bg1">
                    <a:lumMod val="65000"/>
                  </a:schemeClr>
                </a:solidFill>
              </a:rPr>
              <a:t>）それが何個あるか数えている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一つずつファイルに標準出力を書き込み，次のコマンドでそれを標準入力にして</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実行すれば同じことできる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a:t>
            </a:r>
            <a:r>
              <a:rPr kumimoji="1" lang="ja-JP" altLang="en-US" sz="1600" dirty="0" smtClean="0">
                <a:solidFill>
                  <a:schemeClr val="bg2"/>
                </a:solidFill>
              </a:rPr>
              <a:t>大きな手間，中間ファイルが生まれてしまう</a:t>
            </a:r>
            <a:endParaRPr kumimoji="1" lang="en-US" altLang="ja-JP" sz="1600" dirty="0" smtClean="0">
              <a:solidFill>
                <a:schemeClr val="bg2"/>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0410813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複数プロセス間の入出力をつなぐ仕組み</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err="1" smtClean="0">
                <a:solidFill>
                  <a:srgbClr val="00CC33"/>
                </a:solidFill>
                <a:latin typeface="Courier"/>
                <a:cs typeface="Courier"/>
              </a:rPr>
              <a:t>ls</a:t>
            </a:r>
            <a:r>
              <a:rPr kumimoji="1" lang="en-US" altLang="ja-JP" sz="1600" dirty="0" smtClean="0">
                <a:solidFill>
                  <a:srgbClr val="00CC33"/>
                </a:solidFill>
                <a:latin typeface="Courier"/>
                <a:cs typeface="Courier"/>
              </a:rPr>
              <a:t> –l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 </a:t>
            </a:r>
            <a:r>
              <a:rPr kumimoji="1" lang="en-US" altLang="ja-JP" sz="1600" dirty="0" err="1" smtClean="0">
                <a:solidFill>
                  <a:srgbClr val="00CC33"/>
                </a:solidFill>
                <a:latin typeface="Courier"/>
                <a:cs typeface="Courier"/>
              </a:rPr>
              <a:t>wc</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これは，（</a:t>
            </a:r>
            <a:r>
              <a:rPr kumimoji="1" lang="en-US" altLang="ja-JP" sz="1600" dirty="0" smtClean="0">
                <a:solidFill>
                  <a:schemeClr val="bg1">
                    <a:lumMod val="65000"/>
                  </a:schemeClr>
                </a:solidFill>
              </a:rPr>
              <a:t>1</a:t>
            </a:r>
            <a:r>
              <a:rPr kumimoji="1" lang="ja-JP" altLang="en-US" sz="1600" dirty="0" smtClean="0">
                <a:solidFill>
                  <a:schemeClr val="bg1">
                    <a:lumMod val="65000"/>
                  </a:schemeClr>
                </a:solidFill>
              </a:rPr>
              <a:t>）ファイルのリストを表示して，（</a:t>
            </a:r>
            <a:r>
              <a:rPr kumimoji="1" lang="en-US" altLang="ja-JP" sz="1600" dirty="0" smtClean="0">
                <a:solidFill>
                  <a:schemeClr val="bg1">
                    <a:lumMod val="65000"/>
                  </a:schemeClr>
                </a:solidFill>
              </a:rPr>
              <a:t>2</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pipe</a:t>
            </a:r>
            <a:r>
              <a:rPr kumimoji="1" lang="ja-JP" altLang="en-US" sz="1600" dirty="0" smtClean="0">
                <a:solidFill>
                  <a:schemeClr val="bg1">
                    <a:lumMod val="65000"/>
                  </a:schemeClr>
                </a:solidFill>
              </a:rPr>
              <a:t>」の名前を持つものに絞り，</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3</a:t>
            </a:r>
            <a:r>
              <a:rPr kumimoji="1" lang="ja-JP" altLang="en-US" sz="1600" dirty="0" smtClean="0">
                <a:solidFill>
                  <a:schemeClr val="bg1">
                    <a:lumMod val="65000"/>
                  </a:schemeClr>
                </a:solidFill>
              </a:rPr>
              <a:t>）それが何個あるか数えている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一つずつファイルに標準出力を書き込み，次のコマンドでそれを標準入力にして</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実行すれば同じことできる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a:t>
            </a:r>
            <a:r>
              <a:rPr kumimoji="1" lang="ja-JP" altLang="en-US" sz="1600" dirty="0" smtClean="0">
                <a:solidFill>
                  <a:schemeClr val="bg2"/>
                </a:solidFill>
              </a:rPr>
              <a:t>大きな手間，中間ファイルが生まれてしまう</a:t>
            </a:r>
            <a:endParaRPr kumimoji="1" lang="en-US" altLang="ja-JP" sz="1600" dirty="0" smtClean="0">
              <a:solidFill>
                <a:schemeClr val="bg2"/>
              </a:solidFill>
            </a:endParaRPr>
          </a:p>
          <a:p>
            <a:pPr lvl="1"/>
            <a:r>
              <a:rPr kumimoji="1" lang="ja-JP" altLang="en-US" sz="1600" dirty="0" smtClean="0">
                <a:solidFill>
                  <a:schemeClr val="bg1">
                    <a:lumMod val="65000"/>
                  </a:schemeClr>
                </a:solidFill>
              </a:rPr>
              <a:t>更に，リダイレクトを用いると処理が遅くなる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1240037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複数プロセス間の入出力をつなぐ仕組み</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err="1" smtClean="0">
                <a:solidFill>
                  <a:srgbClr val="00CC33"/>
                </a:solidFill>
                <a:latin typeface="Courier"/>
                <a:cs typeface="Courier"/>
              </a:rPr>
              <a:t>ls</a:t>
            </a:r>
            <a:r>
              <a:rPr kumimoji="1" lang="en-US" altLang="ja-JP" sz="1600" dirty="0" smtClean="0">
                <a:solidFill>
                  <a:srgbClr val="00CC33"/>
                </a:solidFill>
                <a:latin typeface="Courier"/>
                <a:cs typeface="Courier"/>
              </a:rPr>
              <a:t> –l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 </a:t>
            </a:r>
            <a:r>
              <a:rPr kumimoji="1" lang="en-US" altLang="ja-JP" sz="1600" dirty="0" err="1" smtClean="0">
                <a:solidFill>
                  <a:srgbClr val="00CC33"/>
                </a:solidFill>
                <a:latin typeface="Courier"/>
                <a:cs typeface="Courier"/>
              </a:rPr>
              <a:t>wc</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これは，（</a:t>
            </a:r>
            <a:r>
              <a:rPr kumimoji="1" lang="en-US" altLang="ja-JP" sz="1600" dirty="0" smtClean="0">
                <a:solidFill>
                  <a:schemeClr val="bg1">
                    <a:lumMod val="65000"/>
                  </a:schemeClr>
                </a:solidFill>
              </a:rPr>
              <a:t>1</a:t>
            </a:r>
            <a:r>
              <a:rPr kumimoji="1" lang="ja-JP" altLang="en-US" sz="1600" dirty="0" smtClean="0">
                <a:solidFill>
                  <a:schemeClr val="bg1">
                    <a:lumMod val="65000"/>
                  </a:schemeClr>
                </a:solidFill>
              </a:rPr>
              <a:t>）ファイルのリストを表示して，（</a:t>
            </a:r>
            <a:r>
              <a:rPr kumimoji="1" lang="en-US" altLang="ja-JP" sz="1600" dirty="0" smtClean="0">
                <a:solidFill>
                  <a:schemeClr val="bg1">
                    <a:lumMod val="65000"/>
                  </a:schemeClr>
                </a:solidFill>
              </a:rPr>
              <a:t>2</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pipe</a:t>
            </a:r>
            <a:r>
              <a:rPr kumimoji="1" lang="ja-JP" altLang="en-US" sz="1600" dirty="0" smtClean="0">
                <a:solidFill>
                  <a:schemeClr val="bg1">
                    <a:lumMod val="65000"/>
                  </a:schemeClr>
                </a:solidFill>
              </a:rPr>
              <a:t>」の名前を持つものに絞り，</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3</a:t>
            </a:r>
            <a:r>
              <a:rPr kumimoji="1" lang="ja-JP" altLang="en-US" sz="1600" dirty="0" smtClean="0">
                <a:solidFill>
                  <a:schemeClr val="bg1">
                    <a:lumMod val="65000"/>
                  </a:schemeClr>
                </a:solidFill>
              </a:rPr>
              <a:t>）それが何個あるか数えている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一つずつファイルに標準出力を書き込み，次のコマンドでそれを標準入力にして</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実行すれば同じことできる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a:t>
            </a:r>
            <a:r>
              <a:rPr kumimoji="1" lang="ja-JP" altLang="en-US" sz="1600" dirty="0" smtClean="0">
                <a:solidFill>
                  <a:schemeClr val="bg2"/>
                </a:solidFill>
              </a:rPr>
              <a:t>大きな手間，中間ファイルが生まれてしまう</a:t>
            </a:r>
            <a:endParaRPr kumimoji="1" lang="en-US" altLang="ja-JP" sz="1600" dirty="0" smtClean="0">
              <a:solidFill>
                <a:schemeClr val="bg2"/>
              </a:solidFill>
            </a:endParaRPr>
          </a:p>
          <a:p>
            <a:pPr lvl="1"/>
            <a:r>
              <a:rPr kumimoji="1" lang="ja-JP" altLang="en-US" sz="1600" dirty="0" smtClean="0">
                <a:solidFill>
                  <a:schemeClr val="bg1">
                    <a:lumMod val="65000"/>
                  </a:schemeClr>
                </a:solidFill>
              </a:rPr>
              <a:t>更に，リダイレクトを用いると処理が遅くなる</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これはファイルへの書き出しが完了するまで他の操作が待ち状態に入る</a:t>
            </a:r>
            <a:endParaRPr kumimoji="1" lang="en-US" altLang="ja-JP" sz="12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036637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シェルの歴史</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err="1">
                <a:solidFill>
                  <a:schemeClr val="bg1">
                    <a:lumMod val="65000"/>
                  </a:schemeClr>
                </a:solidFill>
              </a:rPr>
              <a:t>s</a:t>
            </a:r>
            <a:r>
              <a:rPr kumimoji="1" lang="en-US" altLang="ja-JP" sz="2000" dirty="0" err="1" smtClean="0">
                <a:solidFill>
                  <a:schemeClr val="bg1">
                    <a:lumMod val="65000"/>
                  </a:schemeClr>
                </a:solidFill>
              </a:rPr>
              <a:t>h</a:t>
            </a:r>
            <a:r>
              <a:rPr kumimoji="1" lang="ja-JP" altLang="en-US" sz="2000" dirty="0" smtClean="0">
                <a:solidFill>
                  <a:schemeClr val="bg1">
                    <a:lumMod val="65000"/>
                  </a:schemeClr>
                </a:solidFill>
              </a:rPr>
              <a:t>（</a:t>
            </a:r>
            <a:r>
              <a:rPr kumimoji="1" lang="en-US" altLang="ja-JP" sz="2000" dirty="0" err="1" smtClean="0">
                <a:solidFill>
                  <a:schemeClr val="bg1">
                    <a:lumMod val="65000"/>
                  </a:schemeClr>
                </a:solidFill>
              </a:rPr>
              <a:t>Tompson</a:t>
            </a:r>
            <a:r>
              <a:rPr kumimoji="1" lang="en-US" altLang="ja-JP" sz="2000" dirty="0" smtClean="0">
                <a:solidFill>
                  <a:schemeClr val="bg1">
                    <a:lumMod val="65000"/>
                  </a:schemeClr>
                </a:solidFill>
              </a:rPr>
              <a:t> shell</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最初に生まれたシェル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最初の </a:t>
            </a:r>
            <a:r>
              <a:rPr kumimoji="1" lang="en-US" altLang="ja-JP" sz="1600" dirty="0" smtClean="0">
                <a:solidFill>
                  <a:schemeClr val="bg1">
                    <a:lumMod val="65000"/>
                  </a:schemeClr>
                </a:solidFill>
              </a:rPr>
              <a:t>UNIX</a:t>
            </a:r>
            <a:r>
              <a:rPr kumimoji="1" lang="ja-JP" altLang="en-US" sz="1600" dirty="0" smtClean="0">
                <a:solidFill>
                  <a:schemeClr val="bg1">
                    <a:lumMod val="65000"/>
                  </a:schemeClr>
                </a:solidFill>
              </a:rPr>
              <a:t> に搭載された</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Bourne Shell</a:t>
            </a:r>
          </a:p>
          <a:p>
            <a:pPr lvl="1"/>
            <a:r>
              <a:rPr kumimoji="1" lang="en-US" altLang="ja-JP" sz="1600" dirty="0" smtClean="0">
                <a:solidFill>
                  <a:schemeClr val="bg1">
                    <a:lumMod val="65000"/>
                  </a:schemeClr>
                </a:solidFill>
              </a:rPr>
              <a:t>B Shell </a:t>
            </a:r>
            <a:r>
              <a:rPr kumimoji="1" lang="ja-JP" altLang="en-US" sz="1600" dirty="0" smtClean="0">
                <a:solidFill>
                  <a:schemeClr val="bg1">
                    <a:lumMod val="65000"/>
                  </a:schemeClr>
                </a:solidFill>
              </a:rPr>
              <a:t>や</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単に </a:t>
            </a:r>
            <a:r>
              <a:rPr kumimoji="1" lang="en-US" altLang="ja-JP" sz="1600" dirty="0" err="1" smtClean="0">
                <a:solidFill>
                  <a:schemeClr val="bg1">
                    <a:lumMod val="65000"/>
                  </a:schemeClr>
                </a:solidFill>
              </a:rPr>
              <a:t>sh</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と称される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多くのシェルに影響を与えた</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パイプ，コマンド置換，条件分岐，ループ，ワイルドカード，ヒアドキュメント</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55044187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複数プロセス間の入出力をつなぐ仕組み</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err="1" smtClean="0">
                <a:solidFill>
                  <a:srgbClr val="00CC33"/>
                </a:solidFill>
                <a:latin typeface="Courier"/>
                <a:cs typeface="Courier"/>
              </a:rPr>
              <a:t>ls</a:t>
            </a:r>
            <a:r>
              <a:rPr kumimoji="1" lang="en-US" altLang="ja-JP" sz="1600" dirty="0" smtClean="0">
                <a:solidFill>
                  <a:srgbClr val="00CC33"/>
                </a:solidFill>
                <a:latin typeface="Courier"/>
                <a:cs typeface="Courier"/>
              </a:rPr>
              <a:t> –l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 </a:t>
            </a:r>
            <a:r>
              <a:rPr kumimoji="1" lang="en-US" altLang="ja-JP" sz="1600" dirty="0" err="1" smtClean="0">
                <a:solidFill>
                  <a:srgbClr val="00CC33"/>
                </a:solidFill>
                <a:latin typeface="Courier"/>
                <a:cs typeface="Courier"/>
              </a:rPr>
              <a:t>wc</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これは，（</a:t>
            </a:r>
            <a:r>
              <a:rPr kumimoji="1" lang="en-US" altLang="ja-JP" sz="1600" dirty="0" smtClean="0">
                <a:solidFill>
                  <a:schemeClr val="bg1">
                    <a:lumMod val="65000"/>
                  </a:schemeClr>
                </a:solidFill>
              </a:rPr>
              <a:t>1</a:t>
            </a:r>
            <a:r>
              <a:rPr kumimoji="1" lang="ja-JP" altLang="en-US" sz="1600" dirty="0" smtClean="0">
                <a:solidFill>
                  <a:schemeClr val="bg1">
                    <a:lumMod val="65000"/>
                  </a:schemeClr>
                </a:solidFill>
              </a:rPr>
              <a:t>）ファイルのリストを表示して，（</a:t>
            </a:r>
            <a:r>
              <a:rPr kumimoji="1" lang="en-US" altLang="ja-JP" sz="1600" dirty="0" smtClean="0">
                <a:solidFill>
                  <a:schemeClr val="bg1">
                    <a:lumMod val="65000"/>
                  </a:schemeClr>
                </a:solidFill>
              </a:rPr>
              <a:t>2</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pipe</a:t>
            </a:r>
            <a:r>
              <a:rPr kumimoji="1" lang="ja-JP" altLang="en-US" sz="1600" dirty="0" smtClean="0">
                <a:solidFill>
                  <a:schemeClr val="bg1">
                    <a:lumMod val="65000"/>
                  </a:schemeClr>
                </a:solidFill>
              </a:rPr>
              <a:t>」の名前を持つものに絞り，</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3</a:t>
            </a:r>
            <a:r>
              <a:rPr kumimoji="1" lang="ja-JP" altLang="en-US" sz="1600" dirty="0" smtClean="0">
                <a:solidFill>
                  <a:schemeClr val="bg1">
                    <a:lumMod val="65000"/>
                  </a:schemeClr>
                </a:solidFill>
              </a:rPr>
              <a:t>）それが何個あるか数えている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一つずつファイルに標準出力を書き込み，次のコマンドでそれを標準入力にして</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実行すれば同じことできる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a:t>
            </a:r>
            <a:r>
              <a:rPr kumimoji="1" lang="ja-JP" altLang="en-US" sz="1600" dirty="0" smtClean="0">
                <a:solidFill>
                  <a:schemeClr val="bg2"/>
                </a:solidFill>
              </a:rPr>
              <a:t>大きな手間，中間ファイルが生まれてしまう</a:t>
            </a:r>
            <a:endParaRPr kumimoji="1" lang="en-US" altLang="ja-JP" sz="1600" dirty="0" smtClean="0">
              <a:solidFill>
                <a:schemeClr val="bg2"/>
              </a:solidFill>
            </a:endParaRPr>
          </a:p>
          <a:p>
            <a:pPr lvl="1"/>
            <a:r>
              <a:rPr kumimoji="1" lang="ja-JP" altLang="en-US" sz="1600" dirty="0" smtClean="0">
                <a:solidFill>
                  <a:schemeClr val="bg1">
                    <a:lumMod val="65000"/>
                  </a:schemeClr>
                </a:solidFill>
              </a:rPr>
              <a:t>更に，リダイレクトを用いると処理が遅くなる</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これはファイルへの書き出しが完了するまで他の操作が待ち状態に入る</a:t>
            </a:r>
            <a:endParaRPr kumimoji="1" lang="en-US" altLang="ja-JP" sz="1200" dirty="0" smtClean="0">
              <a:solidFill>
                <a:schemeClr val="bg1">
                  <a:lumMod val="65000"/>
                </a:schemeClr>
              </a:solidFill>
            </a:endParaRPr>
          </a:p>
          <a:p>
            <a:pPr lvl="1"/>
            <a:r>
              <a:rPr kumimoji="1" lang="ja-JP" altLang="en-US" sz="1600" dirty="0" smtClean="0">
                <a:solidFill>
                  <a:schemeClr val="bg1">
                    <a:lumMod val="65000"/>
                  </a:schemeClr>
                </a:solidFill>
              </a:rPr>
              <a:t>パイプはすべてを並行処理するため，</a:t>
            </a:r>
            <a:r>
              <a:rPr kumimoji="1" lang="en-US" altLang="ja-JP" sz="1600" dirty="0" smtClean="0">
                <a:solidFill>
                  <a:schemeClr val="bg1">
                    <a:lumMod val="65000"/>
                  </a:schemeClr>
                </a:solidFill>
              </a:rPr>
              <a:t>I/O</a:t>
            </a:r>
            <a:r>
              <a:rPr kumimoji="1" lang="ja-JP" altLang="en-US" sz="1600" dirty="0" smtClean="0">
                <a:solidFill>
                  <a:schemeClr val="bg1">
                    <a:lumMod val="65000"/>
                  </a:schemeClr>
                </a:solidFill>
              </a:rPr>
              <a:t> 待ちなどの時間を他に使うことができる</a:t>
            </a:r>
            <a:endParaRPr kumimoji="1" lang="en-US" altLang="ja-JP" sz="12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2042941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複数プロセス間の入出力をつなぐ仕組み</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err="1" smtClean="0">
                <a:solidFill>
                  <a:srgbClr val="00CC33"/>
                </a:solidFill>
                <a:latin typeface="Courier"/>
                <a:cs typeface="Courier"/>
              </a:rPr>
              <a:t>ls</a:t>
            </a:r>
            <a:r>
              <a:rPr kumimoji="1" lang="en-US" altLang="ja-JP" sz="1600" dirty="0" smtClean="0">
                <a:solidFill>
                  <a:srgbClr val="00CC33"/>
                </a:solidFill>
                <a:latin typeface="Courier"/>
                <a:cs typeface="Courier"/>
              </a:rPr>
              <a:t> –l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 </a:t>
            </a:r>
            <a:r>
              <a:rPr kumimoji="1" lang="en-US" altLang="ja-JP" sz="1600" dirty="0" err="1" smtClean="0">
                <a:solidFill>
                  <a:srgbClr val="00CC33"/>
                </a:solidFill>
                <a:latin typeface="Courier"/>
                <a:cs typeface="Courier"/>
              </a:rPr>
              <a:t>wc</a:t>
            </a:r>
            <a:endParaRPr kumimoji="1" lang="en-US" altLang="ja-JP" sz="1600" dirty="0" smtClean="0">
              <a:solidFill>
                <a:srgbClr val="00CC33"/>
              </a:solidFill>
              <a:latin typeface="Courier"/>
              <a:cs typeface="Courier"/>
            </a:endParaRPr>
          </a:p>
          <a:p>
            <a:pPr lvl="1"/>
            <a:r>
              <a:rPr kumimoji="1" lang="ja-JP" altLang="en-US" sz="1600" dirty="0" smtClean="0">
                <a:solidFill>
                  <a:schemeClr val="bg1">
                    <a:lumMod val="65000"/>
                  </a:schemeClr>
                </a:solidFill>
              </a:rPr>
              <a:t>これは，（</a:t>
            </a:r>
            <a:r>
              <a:rPr kumimoji="1" lang="en-US" altLang="ja-JP" sz="1600" dirty="0" smtClean="0">
                <a:solidFill>
                  <a:schemeClr val="bg1">
                    <a:lumMod val="65000"/>
                  </a:schemeClr>
                </a:solidFill>
              </a:rPr>
              <a:t>1</a:t>
            </a:r>
            <a:r>
              <a:rPr kumimoji="1" lang="ja-JP" altLang="en-US" sz="1600" dirty="0" smtClean="0">
                <a:solidFill>
                  <a:schemeClr val="bg1">
                    <a:lumMod val="65000"/>
                  </a:schemeClr>
                </a:solidFill>
              </a:rPr>
              <a:t>）ファイルのリストを表示して，（</a:t>
            </a:r>
            <a:r>
              <a:rPr kumimoji="1" lang="en-US" altLang="ja-JP" sz="1600" dirty="0" smtClean="0">
                <a:solidFill>
                  <a:schemeClr val="bg1">
                    <a:lumMod val="65000"/>
                  </a:schemeClr>
                </a:solidFill>
              </a:rPr>
              <a:t>2</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pipe</a:t>
            </a:r>
            <a:r>
              <a:rPr kumimoji="1" lang="ja-JP" altLang="en-US" sz="1600" dirty="0" smtClean="0">
                <a:solidFill>
                  <a:schemeClr val="bg1">
                    <a:lumMod val="65000"/>
                  </a:schemeClr>
                </a:solidFill>
              </a:rPr>
              <a:t>」の名前を持つものに絞り，</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3</a:t>
            </a:r>
            <a:r>
              <a:rPr kumimoji="1" lang="ja-JP" altLang="en-US" sz="1600" dirty="0" smtClean="0">
                <a:solidFill>
                  <a:schemeClr val="bg1">
                    <a:lumMod val="65000"/>
                  </a:schemeClr>
                </a:solidFill>
              </a:rPr>
              <a:t>）それが何個あるか数えている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一つずつファイルに標準出力を書き込み，次のコマンドでそれを標準入力にして</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実行すれば同じことできる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a:t>
            </a:r>
            <a:r>
              <a:rPr kumimoji="1" lang="ja-JP" altLang="en-US" sz="1600" dirty="0" smtClean="0">
                <a:solidFill>
                  <a:schemeClr val="bg2"/>
                </a:solidFill>
              </a:rPr>
              <a:t>大きな手間，中間ファイルが生まれてしまう</a:t>
            </a:r>
            <a:endParaRPr kumimoji="1" lang="en-US" altLang="ja-JP" sz="1600" dirty="0" smtClean="0">
              <a:solidFill>
                <a:schemeClr val="bg2"/>
              </a:solidFill>
            </a:endParaRPr>
          </a:p>
          <a:p>
            <a:pPr lvl="1"/>
            <a:r>
              <a:rPr kumimoji="1" lang="ja-JP" altLang="en-US" sz="1600" dirty="0" smtClean="0">
                <a:solidFill>
                  <a:schemeClr val="bg1">
                    <a:lumMod val="65000"/>
                  </a:schemeClr>
                </a:solidFill>
              </a:rPr>
              <a:t>更に，リダイレクトを用いると処理が遅くなる</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これはファイルへの書き出しが完了するまで他の操作が待ち状態に入る</a:t>
            </a:r>
            <a:endParaRPr kumimoji="1" lang="en-US" altLang="ja-JP" sz="1200" dirty="0" smtClean="0">
              <a:solidFill>
                <a:schemeClr val="bg1">
                  <a:lumMod val="65000"/>
                </a:schemeClr>
              </a:solidFill>
            </a:endParaRPr>
          </a:p>
          <a:p>
            <a:pPr lvl="1"/>
            <a:r>
              <a:rPr kumimoji="1" lang="ja-JP" altLang="en-US" sz="1600" dirty="0" smtClean="0">
                <a:solidFill>
                  <a:schemeClr val="bg1">
                    <a:lumMod val="65000"/>
                  </a:schemeClr>
                </a:solidFill>
              </a:rPr>
              <a:t>パイプはすべてを並行処理するため，</a:t>
            </a:r>
            <a:r>
              <a:rPr kumimoji="1" lang="en-US" altLang="ja-JP" sz="1600" dirty="0" smtClean="0">
                <a:solidFill>
                  <a:schemeClr val="bg1">
                    <a:lumMod val="65000"/>
                  </a:schemeClr>
                </a:solidFill>
              </a:rPr>
              <a:t>I/O</a:t>
            </a:r>
            <a:r>
              <a:rPr kumimoji="1" lang="ja-JP" altLang="en-US" sz="1600" dirty="0" smtClean="0">
                <a:solidFill>
                  <a:schemeClr val="bg1">
                    <a:lumMod val="65000"/>
                  </a:schemeClr>
                </a:solidFill>
              </a:rPr>
              <a:t> 待ちなどの時間を他に使うことができる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また，パイプは逐次処理なので，主記憶の利用効率がいい</a:t>
            </a:r>
            <a:endParaRPr kumimoji="1" lang="en-US" altLang="ja-JP" sz="1600" dirty="0" smtClean="0">
              <a:solidFill>
                <a:schemeClr val="bg1">
                  <a:lumMod val="65000"/>
                </a:schemeClr>
              </a:solidFill>
            </a:endParaRPr>
          </a:p>
          <a:p>
            <a:pPr lvl="2"/>
            <a:endParaRPr kumimoji="1" lang="en-US" altLang="ja-JP" sz="12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2042941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エラーストリーム</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623923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エラーストリーム</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デフォルトでは，標準エラー出力（</a:t>
            </a:r>
            <a:r>
              <a:rPr kumimoji="1" lang="en-US" altLang="ja-JP" sz="1600" dirty="0" err="1" smtClean="0">
                <a:solidFill>
                  <a:schemeClr val="bg1">
                    <a:lumMod val="65000"/>
                  </a:schemeClr>
                </a:solidFill>
              </a:rPr>
              <a:t>stderr</a:t>
            </a:r>
            <a:r>
              <a:rPr kumimoji="1" lang="ja-JP" altLang="en-US" sz="1600" dirty="0" smtClean="0">
                <a:solidFill>
                  <a:schemeClr val="bg1">
                    <a:lumMod val="65000"/>
                  </a:schemeClr>
                </a:solidFill>
              </a:rPr>
              <a:t>）はパイプを通して渡されない</a:t>
            </a: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5352757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エラーストリーム</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デフォルトでは，標準エラー出力（</a:t>
            </a:r>
            <a:r>
              <a:rPr kumimoji="1" lang="en-US" altLang="ja-JP" sz="1600" dirty="0" err="1" smtClean="0">
                <a:solidFill>
                  <a:schemeClr val="bg1">
                    <a:lumMod val="65000"/>
                  </a:schemeClr>
                </a:solidFill>
              </a:rPr>
              <a:t>stderr</a:t>
            </a:r>
            <a:r>
              <a:rPr kumimoji="1" lang="ja-JP" altLang="en-US" sz="1600" dirty="0" smtClean="0">
                <a:solidFill>
                  <a:schemeClr val="bg1">
                    <a:lumMod val="65000"/>
                  </a:schemeClr>
                </a:solidFill>
              </a:rPr>
              <a:t>）はパイプを通して渡されない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パイプを起動した時のエラーストリームに書き出される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6155217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エラーストリーム</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デフォルトでは，標準エラー出力（</a:t>
            </a:r>
            <a:r>
              <a:rPr kumimoji="1" lang="en-US" altLang="ja-JP" sz="1600" dirty="0" err="1" smtClean="0">
                <a:solidFill>
                  <a:schemeClr val="bg1">
                    <a:lumMod val="65000"/>
                  </a:schemeClr>
                </a:solidFill>
              </a:rPr>
              <a:t>stderr</a:t>
            </a:r>
            <a:r>
              <a:rPr kumimoji="1" lang="ja-JP" altLang="en-US" sz="1600" dirty="0" smtClean="0">
                <a:solidFill>
                  <a:schemeClr val="bg1">
                    <a:lumMod val="65000"/>
                  </a:schemeClr>
                </a:solidFill>
              </a:rPr>
              <a:t>）はパイプを通して渡されない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パイプを起動した時のエラーストリームに書き出される</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c</a:t>
            </a:r>
            <a:r>
              <a:rPr kumimoji="1" lang="en-US" altLang="ja-JP" sz="1600" dirty="0" smtClean="0">
                <a:solidFill>
                  <a:srgbClr val="00CC33"/>
                </a:solidFill>
                <a:latin typeface="Courier"/>
                <a:cs typeface="Courier"/>
              </a:rPr>
              <a:t>at file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2&gt;&amp;1 | less</a:t>
            </a:r>
          </a:p>
          <a:p>
            <a:pPr lvl="1"/>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20600234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パイプ</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エラーストリーム</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デフォルトでは，標準エラー出力（</a:t>
            </a:r>
            <a:r>
              <a:rPr kumimoji="1" lang="en-US" altLang="ja-JP" sz="1600" dirty="0" err="1" smtClean="0">
                <a:solidFill>
                  <a:schemeClr val="bg1">
                    <a:lumMod val="65000"/>
                  </a:schemeClr>
                </a:solidFill>
              </a:rPr>
              <a:t>stderr</a:t>
            </a:r>
            <a:r>
              <a:rPr kumimoji="1" lang="ja-JP" altLang="en-US" sz="1600" dirty="0" smtClean="0">
                <a:solidFill>
                  <a:schemeClr val="bg1">
                    <a:lumMod val="65000"/>
                  </a:schemeClr>
                </a:solidFill>
              </a:rPr>
              <a:t>）はパイプを通して渡されない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パイプを起動した時のエラーストリームに書き出される</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c</a:t>
            </a:r>
            <a:r>
              <a:rPr kumimoji="1" lang="en-US" altLang="ja-JP" sz="1600" dirty="0" smtClean="0">
                <a:solidFill>
                  <a:srgbClr val="00CC33"/>
                </a:solidFill>
                <a:latin typeface="Courier"/>
                <a:cs typeface="Courier"/>
              </a:rPr>
              <a:t>at file | </a:t>
            </a:r>
            <a:r>
              <a:rPr kumimoji="1" lang="en-US" altLang="ja-JP" sz="1600" dirty="0" err="1" smtClean="0">
                <a:solidFill>
                  <a:srgbClr val="00CC33"/>
                </a:solidFill>
                <a:latin typeface="Courier"/>
                <a:cs typeface="Courier"/>
              </a:rPr>
              <a:t>grep</a:t>
            </a:r>
            <a:r>
              <a:rPr kumimoji="1" lang="en-US" altLang="ja-JP" sz="1600" dirty="0" smtClean="0">
                <a:solidFill>
                  <a:srgbClr val="00CC33"/>
                </a:solidFill>
                <a:latin typeface="Courier"/>
                <a:cs typeface="Courier"/>
              </a:rPr>
              <a:t> “pipe” 2&gt;&amp;1 | less</a:t>
            </a:r>
          </a:p>
          <a:p>
            <a:pPr lvl="1"/>
            <a:r>
              <a:rPr kumimoji="1" lang="ja-JP" altLang="en-US" sz="1600" dirty="0" smtClean="0">
                <a:solidFill>
                  <a:schemeClr val="bg1">
                    <a:lumMod val="65000"/>
                  </a:schemeClr>
                </a:solidFill>
                <a:latin typeface="Courier"/>
                <a:cs typeface="Courier"/>
              </a:rPr>
              <a:t>標準エラー出力（</a:t>
            </a:r>
            <a:r>
              <a:rPr kumimoji="1" lang="en-US" altLang="ja-JP" sz="1600" dirty="0" smtClean="0">
                <a:solidFill>
                  <a:schemeClr val="bg1">
                    <a:lumMod val="65000"/>
                  </a:schemeClr>
                </a:solidFill>
                <a:latin typeface="Courier"/>
                <a:cs typeface="Courier"/>
              </a:rPr>
              <a:t>2</a:t>
            </a:r>
            <a:r>
              <a:rPr kumimoji="1" lang="ja-JP" altLang="en-US" sz="1600" dirty="0" smtClean="0">
                <a:solidFill>
                  <a:schemeClr val="bg1">
                    <a:lumMod val="65000"/>
                  </a:schemeClr>
                </a:solidFill>
                <a:latin typeface="Courier"/>
                <a:cs typeface="Courier"/>
              </a:rPr>
              <a:t> 番）を標準出力（</a:t>
            </a:r>
            <a:r>
              <a:rPr kumimoji="1" lang="en-US" altLang="ja-JP" sz="1600" dirty="0" smtClean="0">
                <a:solidFill>
                  <a:schemeClr val="bg1">
                    <a:lumMod val="65000"/>
                  </a:schemeClr>
                </a:solidFill>
                <a:latin typeface="Courier"/>
                <a:cs typeface="Courier"/>
              </a:rPr>
              <a:t>1</a:t>
            </a:r>
            <a:r>
              <a:rPr kumimoji="1" lang="ja-JP" altLang="en-US" sz="1600" dirty="0" smtClean="0">
                <a:solidFill>
                  <a:schemeClr val="bg1">
                    <a:lumMod val="65000"/>
                  </a:schemeClr>
                </a:solidFill>
                <a:latin typeface="Courier"/>
                <a:cs typeface="Courier"/>
              </a:rPr>
              <a:t> 番）に向けてからパイプに流す</a:t>
            </a: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4638447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シェルの基本機能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標準ストリーム</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リダイレクション</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パイプ</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メタキャラクタ</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6553463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メタキャラクタ</a:t>
            </a:r>
            <a:endParaRPr kumimoji="1" lang="ja-JP" altLang="en-US" sz="3200" dirty="0">
              <a:solidFill>
                <a:srgbClr val="FF8000"/>
              </a:solidFill>
            </a:endParaRPr>
          </a:p>
        </p:txBody>
      </p:sp>
    </p:spTree>
    <p:extLst>
      <p:ext uri="{BB962C8B-B14F-4D97-AF65-F5344CB8AC3E}">
        <p14:creationId xmlns:p14="http://schemas.microsoft.com/office/powerpoint/2010/main" val="8500059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メタキャラクタ</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シェルが解釈する特殊文字のこと</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850005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シェルの歴史</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err="1">
                <a:solidFill>
                  <a:schemeClr val="bg1">
                    <a:lumMod val="65000"/>
                  </a:schemeClr>
                </a:solidFill>
              </a:rPr>
              <a:t>s</a:t>
            </a:r>
            <a:r>
              <a:rPr kumimoji="1" lang="en-US" altLang="ja-JP" sz="2000" dirty="0" err="1" smtClean="0">
                <a:solidFill>
                  <a:schemeClr val="bg1">
                    <a:lumMod val="65000"/>
                  </a:schemeClr>
                </a:solidFill>
              </a:rPr>
              <a:t>h</a:t>
            </a:r>
            <a:r>
              <a:rPr kumimoji="1" lang="ja-JP" altLang="en-US" sz="2000" dirty="0" smtClean="0">
                <a:solidFill>
                  <a:schemeClr val="bg1">
                    <a:lumMod val="65000"/>
                  </a:schemeClr>
                </a:solidFill>
              </a:rPr>
              <a:t>（</a:t>
            </a:r>
            <a:r>
              <a:rPr kumimoji="1" lang="en-US" altLang="ja-JP" sz="2000" dirty="0" err="1" smtClean="0">
                <a:solidFill>
                  <a:schemeClr val="bg1">
                    <a:lumMod val="65000"/>
                  </a:schemeClr>
                </a:solidFill>
              </a:rPr>
              <a:t>Tompson</a:t>
            </a:r>
            <a:r>
              <a:rPr kumimoji="1" lang="en-US" altLang="ja-JP" sz="2000" dirty="0" smtClean="0">
                <a:solidFill>
                  <a:schemeClr val="bg1">
                    <a:lumMod val="65000"/>
                  </a:schemeClr>
                </a:solidFill>
              </a:rPr>
              <a:t> shell</a:t>
            </a:r>
            <a:r>
              <a:rPr kumimoji="1" lang="ja-JP" altLang="en-US" sz="2000" dirty="0" smtClean="0">
                <a:solidFill>
                  <a:schemeClr val="bg1">
                    <a:lumMod val="65000"/>
                  </a:schemeClr>
                </a:solidFill>
              </a:rPr>
              <a:t>）</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最初に生まれたシェル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最初の </a:t>
            </a:r>
            <a:r>
              <a:rPr kumimoji="1" lang="en-US" altLang="ja-JP" sz="1600" dirty="0" smtClean="0">
                <a:solidFill>
                  <a:schemeClr val="bg1">
                    <a:lumMod val="65000"/>
                  </a:schemeClr>
                </a:solidFill>
              </a:rPr>
              <a:t>UNIX</a:t>
            </a:r>
            <a:r>
              <a:rPr kumimoji="1" lang="ja-JP" altLang="en-US" sz="1600" dirty="0" smtClean="0">
                <a:solidFill>
                  <a:schemeClr val="bg1">
                    <a:lumMod val="65000"/>
                  </a:schemeClr>
                </a:solidFill>
              </a:rPr>
              <a:t> に搭載された</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Bourne Shell</a:t>
            </a:r>
          </a:p>
          <a:p>
            <a:pPr lvl="1"/>
            <a:r>
              <a:rPr kumimoji="1" lang="en-US" altLang="ja-JP" sz="1600" dirty="0" smtClean="0">
                <a:solidFill>
                  <a:schemeClr val="bg1">
                    <a:lumMod val="65000"/>
                  </a:schemeClr>
                </a:solidFill>
              </a:rPr>
              <a:t>B Shell </a:t>
            </a:r>
            <a:r>
              <a:rPr kumimoji="1" lang="ja-JP" altLang="en-US" sz="1600" dirty="0" smtClean="0">
                <a:solidFill>
                  <a:schemeClr val="bg1">
                    <a:lumMod val="65000"/>
                  </a:schemeClr>
                </a:solidFill>
              </a:rPr>
              <a:t>や</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単に </a:t>
            </a:r>
            <a:r>
              <a:rPr kumimoji="1" lang="en-US" altLang="ja-JP" sz="1600" dirty="0" err="1" smtClean="0">
                <a:solidFill>
                  <a:schemeClr val="bg1">
                    <a:lumMod val="65000"/>
                  </a:schemeClr>
                </a:solidFill>
              </a:rPr>
              <a:t>sh</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と称される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多くのシェルに影響を与えた</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パイプ，コマンド置換，条件分岐，ループ，ワイルドカード，ヒアドキュメント</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p>
          <a:p>
            <a:pPr lvl="1"/>
            <a:r>
              <a:rPr kumimoji="1" lang="ja-JP" altLang="en-US" sz="1600" dirty="0" smtClean="0">
                <a:solidFill>
                  <a:schemeClr val="bg1">
                    <a:lumMod val="65000"/>
                  </a:schemeClr>
                </a:solidFill>
              </a:rPr>
              <a:t>ビル・ジョイによって開発された </a:t>
            </a:r>
            <a:r>
              <a:rPr kumimoji="1" lang="en-US" altLang="ja-JP" sz="1600" dirty="0" smtClean="0">
                <a:solidFill>
                  <a:schemeClr val="bg1">
                    <a:lumMod val="65000"/>
                  </a:schemeClr>
                </a:solidFill>
              </a:rPr>
              <a:t>C</a:t>
            </a:r>
            <a:r>
              <a:rPr kumimoji="1" lang="ja-JP" altLang="en-US" sz="1600" dirty="0" smtClean="0">
                <a:solidFill>
                  <a:schemeClr val="bg1">
                    <a:lumMod val="65000"/>
                  </a:schemeClr>
                </a:solidFill>
              </a:rPr>
              <a:t> 言語をモデルとした制御構造を持つ</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ヒストリ，編集機構，エイリアス，ディレクトリスタック，</a:t>
            </a:r>
            <a:r>
              <a:rPr kumimoji="1" lang="en-US" altLang="ja-JP" sz="1600" dirty="0" err="1" smtClean="0">
                <a:solidFill>
                  <a:schemeClr val="bg1">
                    <a:lumMod val="65000"/>
                  </a:schemeClr>
                </a:solidFill>
              </a:rPr>
              <a:t>cdpath</a:t>
            </a:r>
            <a:r>
              <a:rPr kumimoji="1" lang="ja-JP" altLang="en-US" sz="1600" dirty="0" smtClean="0">
                <a:solidFill>
                  <a:schemeClr val="bg1">
                    <a:lumMod val="65000"/>
                  </a:schemeClr>
                </a:solidFill>
              </a:rPr>
              <a:t>，ジョブ制御</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82916999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メタキャラクタ</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シェルが解釈する特殊文字のこと</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graphicFrame>
        <p:nvGraphicFramePr>
          <p:cNvPr id="5" name="表 4"/>
          <p:cNvGraphicFramePr>
            <a:graphicFrameLocks noGrp="1"/>
          </p:cNvGraphicFramePr>
          <p:nvPr>
            <p:extLst>
              <p:ext uri="{D42A27DB-BD31-4B8C-83A1-F6EECF244321}">
                <p14:modId xmlns:p14="http://schemas.microsoft.com/office/powerpoint/2010/main" val="3446864321"/>
              </p:ext>
            </p:extLst>
          </p:nvPr>
        </p:nvGraphicFramePr>
        <p:xfrm>
          <a:off x="925769" y="1410995"/>
          <a:ext cx="6096000" cy="212344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ja-JP" altLang="en-US" dirty="0" smtClean="0"/>
                        <a:t>ファイル補完のメタ文字</a:t>
                      </a:r>
                      <a:endParaRPr kumimoji="1" lang="ja-JP" altLang="en-US" dirty="0"/>
                    </a:p>
                  </a:txBody>
                  <a:tcPr/>
                </a:tc>
                <a:tc>
                  <a:txBody>
                    <a:bodyPr/>
                    <a:lstStyle/>
                    <a:p>
                      <a:r>
                        <a:rPr kumimoji="1" lang="ja-JP" altLang="en-US" dirty="0" smtClean="0"/>
                        <a:t>説明</a:t>
                      </a:r>
                      <a:endParaRPr kumimoji="1" lang="ja-JP" altLang="en-US" dirty="0"/>
                    </a:p>
                  </a:txBody>
                  <a:tcPr/>
                </a:tc>
              </a:tr>
              <a:tr h="370840">
                <a:tc>
                  <a:txBody>
                    <a:bodyPr/>
                    <a:lstStyle/>
                    <a:p>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ja-JP" altLang="en-US" dirty="0" smtClean="0"/>
                        <a:t>任意の一文字に合致</a:t>
                      </a:r>
                      <a:endParaRPr kumimoji="1" lang="ja-JP" altLang="en-US" dirty="0"/>
                    </a:p>
                  </a:txBody>
                  <a:tcPr/>
                </a:tc>
              </a:tr>
              <a:tr h="370840">
                <a:tc>
                  <a:txBody>
                    <a:bodyPr/>
                    <a:lstStyle/>
                    <a:p>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ja-JP" altLang="en-US" dirty="0" smtClean="0"/>
                        <a:t>任意の文字列に合致</a:t>
                      </a:r>
                      <a:endParaRPr kumimoji="1" lang="ja-JP" altLang="en-US" dirty="0"/>
                    </a:p>
                  </a:txBody>
                  <a:tcPr/>
                </a:tc>
              </a:tr>
              <a:tr h="370840">
                <a:tc>
                  <a:txBody>
                    <a:bodyPr/>
                    <a:lstStyle/>
                    <a:p>
                      <a:r>
                        <a:rPr kumimoji="1" lang="en-US" altLang="ja-JP" dirty="0" smtClean="0">
                          <a:latin typeface="Courier"/>
                          <a:cs typeface="Courier"/>
                        </a:rPr>
                        <a:t>[</a:t>
                      </a:r>
                      <a:r>
                        <a:rPr kumimoji="1" lang="en-US" altLang="ja-JP" dirty="0" err="1" smtClean="0">
                          <a:latin typeface="Courier"/>
                          <a:cs typeface="Courier"/>
                        </a:rPr>
                        <a:t>str</a:t>
                      </a:r>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ja-JP" altLang="en-US" dirty="0" smtClean="0"/>
                        <a:t>文字列</a:t>
                      </a:r>
                      <a:r>
                        <a:rPr kumimoji="1" lang="en-US" altLang="ja-JP" dirty="0" smtClean="0"/>
                        <a:t> </a:t>
                      </a:r>
                      <a:r>
                        <a:rPr kumimoji="1" lang="en-US" altLang="ja-JP" dirty="0" err="1" smtClean="0">
                          <a:latin typeface="Courier"/>
                          <a:cs typeface="Courier"/>
                        </a:rPr>
                        <a:t>str</a:t>
                      </a:r>
                      <a:r>
                        <a:rPr kumimoji="1" lang="en-US" altLang="ja-JP" dirty="0" smtClean="0"/>
                        <a:t> </a:t>
                      </a:r>
                      <a:r>
                        <a:rPr kumimoji="1" lang="ja-JP" altLang="en-US" dirty="0" smtClean="0"/>
                        <a:t>のどれか </a:t>
                      </a:r>
                      <a:r>
                        <a:rPr kumimoji="1" lang="en-US" altLang="ja-JP" dirty="0" smtClean="0"/>
                        <a:t>1</a:t>
                      </a:r>
                      <a:r>
                        <a:rPr kumimoji="1" lang="ja-JP" altLang="en-US" dirty="0" smtClean="0"/>
                        <a:t> 文字に合致．</a:t>
                      </a:r>
                      <a:r>
                        <a:rPr kumimoji="1" lang="en-US" altLang="ja-JP" dirty="0" smtClean="0"/>
                        <a:t>!</a:t>
                      </a:r>
                      <a:r>
                        <a:rPr kumimoji="1" lang="ja-JP" altLang="en-US" dirty="0" smtClean="0"/>
                        <a:t> で反転，</a:t>
                      </a:r>
                      <a:r>
                        <a:rPr kumimoji="1" lang="en-US" altLang="ja-JP" dirty="0" smtClean="0"/>
                        <a:t>- </a:t>
                      </a:r>
                      <a:r>
                        <a:rPr kumimoji="1" lang="ja-JP" altLang="en-US" dirty="0" smtClean="0"/>
                        <a:t>で範囲</a:t>
                      </a:r>
                      <a:endParaRPr kumimoji="1" lang="ja-JP" altLang="en-US" dirty="0"/>
                    </a:p>
                  </a:txBody>
                  <a:tcPr/>
                </a:tc>
              </a:tr>
              <a:tr h="370840">
                <a:tc>
                  <a:txBody>
                    <a:bodyPr/>
                    <a:lstStyle/>
                    <a:p>
                      <a:r>
                        <a:rPr kumimoji="1" lang="en-US" altLang="ja-JP" dirty="0" smtClean="0">
                          <a:latin typeface="Courier"/>
                          <a:cs typeface="Courier"/>
                        </a:rPr>
                        <a:t>{</a:t>
                      </a:r>
                      <a:r>
                        <a:rPr kumimoji="1" lang="en-US" altLang="ja-JP" dirty="0" err="1" smtClean="0">
                          <a:latin typeface="Courier"/>
                          <a:cs typeface="Courier"/>
                        </a:rPr>
                        <a:t>str</a:t>
                      </a:r>
                      <a:r>
                        <a:rPr kumimoji="1" lang="en-US" altLang="ja-JP" dirty="0" smtClean="0">
                          <a:latin typeface="Courier"/>
                          <a:cs typeface="Courier"/>
                        </a:rPr>
                        <a:t>, </a:t>
                      </a:r>
                      <a:r>
                        <a:rPr kumimoji="1" lang="en-US" altLang="ja-JP" dirty="0" err="1" smtClean="0">
                          <a:latin typeface="Courier"/>
                          <a:cs typeface="Courier"/>
                        </a:rPr>
                        <a:t>ing</a:t>
                      </a:r>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en-US" altLang="ja-JP" dirty="0" err="1" smtClean="0">
                          <a:latin typeface="Courier"/>
                          <a:cs typeface="Courier"/>
                        </a:rPr>
                        <a:t>str</a:t>
                      </a:r>
                      <a:r>
                        <a:rPr kumimoji="1" lang="ja-JP" altLang="en-US" dirty="0" smtClean="0">
                          <a:latin typeface="Courier"/>
                          <a:cs typeface="Courier"/>
                        </a:rPr>
                        <a:t>，</a:t>
                      </a:r>
                      <a:r>
                        <a:rPr kumimoji="1" lang="en-US" altLang="ja-JP" dirty="0" err="1" smtClean="0">
                          <a:latin typeface="Courier"/>
                          <a:cs typeface="Courier"/>
                        </a:rPr>
                        <a:t>ing</a:t>
                      </a:r>
                      <a:r>
                        <a:rPr kumimoji="1" lang="en-US" altLang="ja-JP" dirty="0" smtClean="0">
                          <a:latin typeface="Courier"/>
                          <a:cs typeface="Courier"/>
                        </a:rPr>
                        <a:t> </a:t>
                      </a:r>
                      <a:r>
                        <a:rPr kumimoji="1" lang="ja-JP" altLang="en-US" dirty="0" smtClean="0"/>
                        <a:t>いずれかに合致</a:t>
                      </a:r>
                      <a:endParaRPr kumimoji="1" lang="ja-JP" altLang="en-US" dirty="0"/>
                    </a:p>
                  </a:txBody>
                  <a:tcPr/>
                </a:tc>
              </a:tr>
            </a:tbl>
          </a:graphicData>
        </a:graphic>
      </p:graphicFrame>
    </p:spTree>
    <p:extLst>
      <p:ext uri="{BB962C8B-B14F-4D97-AF65-F5344CB8AC3E}">
        <p14:creationId xmlns:p14="http://schemas.microsoft.com/office/powerpoint/2010/main" val="25693736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メタキャラクタ</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シェルが解釈する特殊文字のこと</a:t>
            </a:r>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r>
              <a:rPr kumimoji="1" lang="ja-JP" altLang="en-US" sz="2000" dirty="0" smtClean="0">
                <a:solidFill>
                  <a:schemeClr val="bg1">
                    <a:lumMod val="65000"/>
                  </a:schemeClr>
                </a:solidFill>
              </a:rPr>
              <a:t>正規表現ではない（シェルが理解するワイルドカードの一種）</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graphicFrame>
        <p:nvGraphicFramePr>
          <p:cNvPr id="5" name="表 4"/>
          <p:cNvGraphicFramePr>
            <a:graphicFrameLocks noGrp="1"/>
          </p:cNvGraphicFramePr>
          <p:nvPr>
            <p:extLst>
              <p:ext uri="{D42A27DB-BD31-4B8C-83A1-F6EECF244321}">
                <p14:modId xmlns:p14="http://schemas.microsoft.com/office/powerpoint/2010/main" val="3109769475"/>
              </p:ext>
            </p:extLst>
          </p:nvPr>
        </p:nvGraphicFramePr>
        <p:xfrm>
          <a:off x="925769" y="1410995"/>
          <a:ext cx="6096000" cy="212344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ja-JP" altLang="en-US" dirty="0" smtClean="0"/>
                        <a:t>ファイル補完のメタ文字</a:t>
                      </a:r>
                      <a:endParaRPr kumimoji="1" lang="ja-JP" altLang="en-US" dirty="0"/>
                    </a:p>
                  </a:txBody>
                  <a:tcPr/>
                </a:tc>
                <a:tc>
                  <a:txBody>
                    <a:bodyPr/>
                    <a:lstStyle/>
                    <a:p>
                      <a:r>
                        <a:rPr kumimoji="1" lang="ja-JP" altLang="en-US" dirty="0" smtClean="0"/>
                        <a:t>説明</a:t>
                      </a:r>
                      <a:endParaRPr kumimoji="1" lang="ja-JP" altLang="en-US" dirty="0"/>
                    </a:p>
                  </a:txBody>
                  <a:tcPr/>
                </a:tc>
              </a:tr>
              <a:tr h="370840">
                <a:tc>
                  <a:txBody>
                    <a:bodyPr/>
                    <a:lstStyle/>
                    <a:p>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ja-JP" altLang="en-US" dirty="0" smtClean="0"/>
                        <a:t>任意の一文字に合致</a:t>
                      </a:r>
                      <a:endParaRPr kumimoji="1" lang="ja-JP" altLang="en-US" dirty="0"/>
                    </a:p>
                  </a:txBody>
                  <a:tcPr/>
                </a:tc>
              </a:tr>
              <a:tr h="370840">
                <a:tc>
                  <a:txBody>
                    <a:bodyPr/>
                    <a:lstStyle/>
                    <a:p>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ja-JP" altLang="en-US" dirty="0" smtClean="0"/>
                        <a:t>任意の文字列に合致</a:t>
                      </a:r>
                      <a:endParaRPr kumimoji="1" lang="ja-JP" altLang="en-US" dirty="0"/>
                    </a:p>
                  </a:txBody>
                  <a:tcPr/>
                </a:tc>
              </a:tr>
              <a:tr h="370840">
                <a:tc>
                  <a:txBody>
                    <a:bodyPr/>
                    <a:lstStyle/>
                    <a:p>
                      <a:r>
                        <a:rPr kumimoji="1" lang="en-US" altLang="ja-JP" dirty="0" smtClean="0">
                          <a:latin typeface="Courier"/>
                          <a:cs typeface="Courier"/>
                        </a:rPr>
                        <a:t>[</a:t>
                      </a:r>
                      <a:r>
                        <a:rPr kumimoji="1" lang="en-US" altLang="ja-JP" dirty="0" err="1" smtClean="0">
                          <a:latin typeface="Courier"/>
                          <a:cs typeface="Courier"/>
                        </a:rPr>
                        <a:t>str</a:t>
                      </a:r>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ja-JP" altLang="en-US" dirty="0" smtClean="0"/>
                        <a:t>文字列</a:t>
                      </a:r>
                      <a:r>
                        <a:rPr kumimoji="1" lang="en-US" altLang="ja-JP" dirty="0" smtClean="0"/>
                        <a:t> </a:t>
                      </a:r>
                      <a:r>
                        <a:rPr kumimoji="1" lang="en-US" altLang="ja-JP" dirty="0" err="1" smtClean="0">
                          <a:latin typeface="Courier"/>
                          <a:cs typeface="Courier"/>
                        </a:rPr>
                        <a:t>str</a:t>
                      </a:r>
                      <a:r>
                        <a:rPr kumimoji="1" lang="en-US" altLang="ja-JP" dirty="0" smtClean="0"/>
                        <a:t> </a:t>
                      </a:r>
                      <a:r>
                        <a:rPr kumimoji="1" lang="ja-JP" altLang="en-US" dirty="0" smtClean="0"/>
                        <a:t>のどれか </a:t>
                      </a:r>
                      <a:r>
                        <a:rPr kumimoji="1" lang="en-US" altLang="ja-JP" dirty="0" smtClean="0"/>
                        <a:t>1</a:t>
                      </a:r>
                      <a:r>
                        <a:rPr kumimoji="1" lang="ja-JP" altLang="en-US" dirty="0" smtClean="0"/>
                        <a:t> 文字に合致．</a:t>
                      </a:r>
                      <a:r>
                        <a:rPr kumimoji="1" lang="en-US" altLang="ja-JP" dirty="0" smtClean="0"/>
                        <a:t>!</a:t>
                      </a:r>
                      <a:r>
                        <a:rPr kumimoji="1" lang="ja-JP" altLang="en-US" dirty="0" smtClean="0"/>
                        <a:t> で反転，</a:t>
                      </a:r>
                      <a:r>
                        <a:rPr kumimoji="1" lang="en-US" altLang="ja-JP" dirty="0" smtClean="0"/>
                        <a:t>- </a:t>
                      </a:r>
                      <a:r>
                        <a:rPr kumimoji="1" lang="ja-JP" altLang="en-US" dirty="0" smtClean="0"/>
                        <a:t>で範囲</a:t>
                      </a:r>
                      <a:endParaRPr kumimoji="1" lang="ja-JP" altLang="en-US" dirty="0"/>
                    </a:p>
                  </a:txBody>
                  <a:tcPr/>
                </a:tc>
              </a:tr>
              <a:tr h="370840">
                <a:tc>
                  <a:txBody>
                    <a:bodyPr/>
                    <a:lstStyle/>
                    <a:p>
                      <a:r>
                        <a:rPr kumimoji="1" lang="en-US" altLang="ja-JP" dirty="0" smtClean="0">
                          <a:latin typeface="Courier"/>
                          <a:cs typeface="Courier"/>
                        </a:rPr>
                        <a:t>{</a:t>
                      </a:r>
                      <a:r>
                        <a:rPr kumimoji="1" lang="en-US" altLang="ja-JP" dirty="0" err="1" smtClean="0">
                          <a:latin typeface="Courier"/>
                          <a:cs typeface="Courier"/>
                        </a:rPr>
                        <a:t>str</a:t>
                      </a:r>
                      <a:r>
                        <a:rPr kumimoji="1" lang="en-US" altLang="ja-JP" dirty="0" smtClean="0">
                          <a:latin typeface="Courier"/>
                          <a:cs typeface="Courier"/>
                        </a:rPr>
                        <a:t>, </a:t>
                      </a:r>
                      <a:r>
                        <a:rPr kumimoji="1" lang="en-US" altLang="ja-JP" dirty="0" err="1" smtClean="0">
                          <a:latin typeface="Courier"/>
                          <a:cs typeface="Courier"/>
                        </a:rPr>
                        <a:t>ing</a:t>
                      </a:r>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en-US" altLang="ja-JP" dirty="0" err="1" smtClean="0">
                          <a:latin typeface="Courier"/>
                          <a:cs typeface="Courier"/>
                        </a:rPr>
                        <a:t>str</a:t>
                      </a:r>
                      <a:r>
                        <a:rPr kumimoji="1" lang="ja-JP" altLang="en-US" dirty="0" smtClean="0">
                          <a:latin typeface="Courier"/>
                          <a:cs typeface="Courier"/>
                        </a:rPr>
                        <a:t>，</a:t>
                      </a:r>
                      <a:r>
                        <a:rPr kumimoji="1" lang="en-US" altLang="ja-JP" dirty="0" err="1" smtClean="0">
                          <a:latin typeface="Courier"/>
                          <a:cs typeface="Courier"/>
                        </a:rPr>
                        <a:t>ing</a:t>
                      </a:r>
                      <a:r>
                        <a:rPr kumimoji="1" lang="en-US" altLang="ja-JP" dirty="0" smtClean="0">
                          <a:latin typeface="Courier"/>
                          <a:cs typeface="Courier"/>
                        </a:rPr>
                        <a:t> </a:t>
                      </a:r>
                      <a:r>
                        <a:rPr kumimoji="1" lang="ja-JP" altLang="en-US" dirty="0" smtClean="0"/>
                        <a:t>いずれかに合致</a:t>
                      </a:r>
                      <a:endParaRPr kumimoji="1" lang="ja-JP" altLang="en-US" dirty="0"/>
                    </a:p>
                  </a:txBody>
                  <a:tcPr/>
                </a:tc>
              </a:tr>
            </a:tbl>
          </a:graphicData>
        </a:graphic>
      </p:graphicFrame>
    </p:spTree>
    <p:extLst>
      <p:ext uri="{BB962C8B-B14F-4D97-AF65-F5344CB8AC3E}">
        <p14:creationId xmlns:p14="http://schemas.microsoft.com/office/powerpoint/2010/main" val="36959464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strike="sngStrike" dirty="0" smtClean="0">
                <a:solidFill>
                  <a:schemeClr val="bg1">
                    <a:lumMod val="65000"/>
                  </a:schemeClr>
                </a:solidFill>
              </a:rPr>
              <a:t>シェルの基本機能</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dirty="0" smtClean="0">
                <a:solidFill>
                  <a:schemeClr val="bg1">
                    <a:lumMod val="65000"/>
                  </a:schemeClr>
                </a:solidFill>
              </a:rPr>
              <a:t>制御文と</a:t>
            </a:r>
            <a:r>
              <a:rPr kumimoji="1" lang="en-US" altLang="ja-JP" sz="2000" dirty="0" smtClean="0">
                <a:solidFill>
                  <a:schemeClr val="bg1">
                    <a:lumMod val="65000"/>
                  </a:schemeClr>
                </a:solidFill>
              </a:rPr>
              <a:t> test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シェルの組み込みコマンド</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変数と関数</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9583437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strike="sngStrike" dirty="0" smtClean="0">
                <a:solidFill>
                  <a:srgbClr val="404040"/>
                </a:solidFill>
              </a:rPr>
              <a:t>シェルの基本機能</a:t>
            </a:r>
            <a:r>
              <a:rPr kumimoji="1" lang="ja-JP" altLang="en-US" sz="2000" dirty="0" smtClean="0">
                <a:solidFill>
                  <a:srgbClr val="404040"/>
                </a:solidFill>
              </a:rPr>
              <a:t> </a:t>
            </a:r>
            <a:r>
              <a:rPr kumimoji="1" lang="en-US" altLang="ja-JP" sz="2000" dirty="0" smtClean="0">
                <a:solidFill>
                  <a:srgbClr val="404040"/>
                </a:solidFill>
              </a:rPr>
              <a:t>✔</a:t>
            </a:r>
          </a:p>
          <a:p>
            <a:r>
              <a:rPr kumimoji="1" lang="ja-JP" altLang="en-US" sz="2000" dirty="0" smtClean="0">
                <a:solidFill>
                  <a:schemeClr val="bg1">
                    <a:lumMod val="65000"/>
                  </a:schemeClr>
                </a:solidFill>
              </a:rPr>
              <a:t>制御文と</a:t>
            </a:r>
            <a:r>
              <a:rPr kumimoji="1" lang="en-US" altLang="ja-JP" sz="2000" dirty="0" smtClean="0">
                <a:solidFill>
                  <a:schemeClr val="bg1">
                    <a:lumMod val="65000"/>
                  </a:schemeClr>
                </a:solidFill>
              </a:rPr>
              <a:t> test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r>
              <a:rPr kumimoji="1" lang="ja-JP" altLang="en-US" sz="2000" dirty="0" smtClean="0">
                <a:solidFill>
                  <a:schemeClr val="tx1">
                    <a:lumMod val="75000"/>
                    <a:lumOff val="25000"/>
                  </a:schemeClr>
                </a:solidFill>
              </a:rPr>
              <a:t>シェルの組み込みコマンド</a:t>
            </a:r>
            <a:endParaRPr kumimoji="1" lang="en-US" altLang="ja-JP" sz="2000" dirty="0" smtClean="0">
              <a:solidFill>
                <a:schemeClr val="tx1">
                  <a:lumMod val="75000"/>
                  <a:lumOff val="25000"/>
                </a:schemeClr>
              </a:solidFill>
            </a:endParaRPr>
          </a:p>
          <a:p>
            <a:r>
              <a:rPr kumimoji="1" lang="ja-JP" altLang="en-US" sz="2000" dirty="0" smtClean="0">
                <a:solidFill>
                  <a:schemeClr val="tx1">
                    <a:lumMod val="75000"/>
                    <a:lumOff val="25000"/>
                  </a:schemeClr>
                </a:solidFill>
              </a:rPr>
              <a:t>変数と関数</a:t>
            </a:r>
            <a:endParaRPr kumimoji="1" lang="en-US" altLang="ja-JP" sz="2000" dirty="0" smtClean="0">
              <a:solidFill>
                <a:schemeClr val="tx1">
                  <a:lumMod val="75000"/>
                  <a:lumOff val="2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711438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Tree>
    <p:extLst>
      <p:ext uri="{BB962C8B-B14F-4D97-AF65-F5344CB8AC3E}">
        <p14:creationId xmlns:p14="http://schemas.microsoft.com/office/powerpoint/2010/main" val="31629372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制御文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4058560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制御文</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a:t>
            </a:r>
            <a:r>
              <a:rPr kumimoji="1" lang="ja-JP" altLang="en-US" sz="1600" dirty="0" smtClean="0">
                <a:solidFill>
                  <a:schemeClr val="bg1">
                    <a:lumMod val="65000"/>
                  </a:schemeClr>
                </a:solidFill>
              </a:rPr>
              <a:t> 文</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f</a:t>
            </a:r>
            <a:r>
              <a:rPr kumimoji="1" lang="en-US" altLang="ja-JP" sz="1600" dirty="0" smtClean="0">
                <a:solidFill>
                  <a:schemeClr val="bg1">
                    <a:lumMod val="65000"/>
                  </a:schemeClr>
                </a:solidFill>
              </a:rPr>
              <a:t>or </a:t>
            </a:r>
            <a:r>
              <a:rPr kumimoji="1" lang="ja-JP" altLang="en-US" sz="1600" dirty="0" smtClean="0">
                <a:solidFill>
                  <a:schemeClr val="bg1">
                    <a:lumMod val="65000"/>
                  </a:schemeClr>
                </a:solidFill>
              </a:rPr>
              <a:t>文</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w</a:t>
            </a:r>
            <a:r>
              <a:rPr kumimoji="1" lang="en-US" altLang="ja-JP" sz="1600" dirty="0" smtClean="0">
                <a:solidFill>
                  <a:schemeClr val="bg1">
                    <a:lumMod val="65000"/>
                  </a:schemeClr>
                </a:solidFill>
              </a:rPr>
              <a:t>hile </a:t>
            </a:r>
            <a:r>
              <a:rPr kumimoji="1" lang="ja-JP" altLang="en-US" sz="1600" dirty="0" smtClean="0">
                <a:solidFill>
                  <a:schemeClr val="bg1">
                    <a:lumMod val="65000"/>
                  </a:schemeClr>
                </a:solidFill>
              </a:rPr>
              <a:t>文</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c</a:t>
            </a:r>
            <a:r>
              <a:rPr kumimoji="1" lang="en-US" altLang="ja-JP" sz="1600" dirty="0" smtClean="0">
                <a:solidFill>
                  <a:schemeClr val="bg1">
                    <a:lumMod val="65000"/>
                  </a:schemeClr>
                </a:solidFill>
              </a:rPr>
              <a:t>ase </a:t>
            </a:r>
            <a:r>
              <a:rPr kumimoji="1" lang="ja-JP" altLang="en-US" sz="1600" dirty="0" smtClean="0">
                <a:solidFill>
                  <a:schemeClr val="bg1">
                    <a:lumMod val="65000"/>
                  </a:schemeClr>
                </a:solidFill>
              </a:rPr>
              <a:t>文</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u</a:t>
            </a:r>
            <a:r>
              <a:rPr kumimoji="1" lang="en-US" altLang="ja-JP" sz="1600" dirty="0" smtClean="0">
                <a:solidFill>
                  <a:schemeClr val="bg1">
                    <a:lumMod val="65000"/>
                  </a:schemeClr>
                </a:solidFill>
              </a:rPr>
              <a:t>ntil </a:t>
            </a:r>
            <a:r>
              <a:rPr kumimoji="1" lang="ja-JP" altLang="en-US" sz="1600" dirty="0" smtClean="0">
                <a:solidFill>
                  <a:schemeClr val="bg1">
                    <a:lumMod val="65000"/>
                  </a:schemeClr>
                </a:solidFill>
              </a:rPr>
              <a:t>文</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s</a:t>
            </a:r>
            <a:r>
              <a:rPr kumimoji="1" lang="en-US" altLang="ja-JP" sz="1600" dirty="0" smtClean="0">
                <a:solidFill>
                  <a:schemeClr val="bg1">
                    <a:lumMod val="65000"/>
                  </a:schemeClr>
                </a:solidFill>
              </a:rPr>
              <a:t>elect </a:t>
            </a:r>
            <a:r>
              <a:rPr kumimoji="1" lang="ja-JP" altLang="en-US" sz="1600" dirty="0" smtClean="0">
                <a:solidFill>
                  <a:schemeClr val="bg1">
                    <a:lumMod val="65000"/>
                  </a:schemeClr>
                </a:solidFill>
              </a:rPr>
              <a:t>文</a:t>
            </a:r>
            <a:endParaRPr kumimoji="1" lang="en-US" altLang="ja-JP" sz="16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7466349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制御文</a:t>
            </a:r>
            <a:endParaRPr kumimoji="1" lang="en-US" altLang="ja-JP" sz="2000" dirty="0" smtClean="0">
              <a:solidFill>
                <a:schemeClr val="bg1">
                  <a:lumMod val="65000"/>
                </a:schemeClr>
              </a:solidFill>
            </a:endParaRPr>
          </a:p>
          <a:p>
            <a:pPr lvl="1"/>
            <a:r>
              <a:rPr kumimoji="1" lang="en-US" altLang="ja-JP" sz="1600" dirty="0">
                <a:solidFill>
                  <a:schemeClr val="bg2"/>
                </a:solidFill>
              </a:rPr>
              <a:t>i</a:t>
            </a:r>
            <a:r>
              <a:rPr kumimoji="1" lang="en-US" altLang="ja-JP" sz="1600" dirty="0" smtClean="0">
                <a:solidFill>
                  <a:schemeClr val="bg2"/>
                </a:solidFill>
              </a:rPr>
              <a:t>f</a:t>
            </a:r>
            <a:r>
              <a:rPr kumimoji="1" lang="ja-JP" altLang="en-US" sz="1600" dirty="0" smtClean="0">
                <a:solidFill>
                  <a:schemeClr val="bg2"/>
                </a:solidFill>
              </a:rPr>
              <a:t> 文</a:t>
            </a:r>
            <a:endParaRPr kumimoji="1" lang="en-US" altLang="ja-JP" sz="1600" dirty="0" smtClean="0">
              <a:solidFill>
                <a:schemeClr val="bg2"/>
              </a:solidFill>
            </a:endParaRPr>
          </a:p>
          <a:p>
            <a:pPr lvl="1"/>
            <a:r>
              <a:rPr kumimoji="1" lang="en-US" altLang="ja-JP" sz="1600" dirty="0">
                <a:solidFill>
                  <a:schemeClr val="bg2"/>
                </a:solidFill>
              </a:rPr>
              <a:t>f</a:t>
            </a:r>
            <a:r>
              <a:rPr kumimoji="1" lang="en-US" altLang="ja-JP" sz="1600" dirty="0" smtClean="0">
                <a:solidFill>
                  <a:schemeClr val="bg2"/>
                </a:solidFill>
              </a:rPr>
              <a:t>or </a:t>
            </a:r>
            <a:r>
              <a:rPr kumimoji="1" lang="ja-JP" altLang="en-US" sz="1600" dirty="0" smtClean="0">
                <a:solidFill>
                  <a:schemeClr val="bg2"/>
                </a:solidFill>
              </a:rPr>
              <a:t>文</a:t>
            </a:r>
            <a:endParaRPr kumimoji="1" lang="en-US" altLang="ja-JP" sz="1600" dirty="0" smtClean="0">
              <a:solidFill>
                <a:schemeClr val="bg2"/>
              </a:solidFill>
            </a:endParaRPr>
          </a:p>
          <a:p>
            <a:pPr lvl="1"/>
            <a:r>
              <a:rPr kumimoji="1" lang="en-US" altLang="ja-JP" sz="1600" dirty="0">
                <a:solidFill>
                  <a:schemeClr val="bg2"/>
                </a:solidFill>
              </a:rPr>
              <a:t>w</a:t>
            </a:r>
            <a:r>
              <a:rPr kumimoji="1" lang="en-US" altLang="ja-JP" sz="1600" dirty="0" smtClean="0">
                <a:solidFill>
                  <a:schemeClr val="bg2"/>
                </a:solidFill>
              </a:rPr>
              <a:t>hile </a:t>
            </a:r>
            <a:r>
              <a:rPr kumimoji="1" lang="ja-JP" altLang="en-US" sz="1600" dirty="0" smtClean="0">
                <a:solidFill>
                  <a:schemeClr val="bg2"/>
                </a:solidFill>
              </a:rPr>
              <a:t>文</a:t>
            </a:r>
            <a:endParaRPr kumimoji="1" lang="en-US" altLang="ja-JP" sz="1600" dirty="0" smtClean="0">
              <a:solidFill>
                <a:schemeClr val="bg2"/>
              </a:solidFill>
            </a:endParaRPr>
          </a:p>
          <a:p>
            <a:pPr lvl="1"/>
            <a:r>
              <a:rPr kumimoji="1" lang="en-US" altLang="ja-JP" sz="1600" dirty="0">
                <a:solidFill>
                  <a:schemeClr val="bg2"/>
                </a:solidFill>
              </a:rPr>
              <a:t>c</a:t>
            </a:r>
            <a:r>
              <a:rPr kumimoji="1" lang="en-US" altLang="ja-JP" sz="1600" dirty="0" smtClean="0">
                <a:solidFill>
                  <a:schemeClr val="bg2"/>
                </a:solidFill>
              </a:rPr>
              <a:t>ase </a:t>
            </a:r>
            <a:r>
              <a:rPr kumimoji="1" lang="ja-JP" altLang="en-US" sz="1600" dirty="0" smtClean="0">
                <a:solidFill>
                  <a:schemeClr val="bg1">
                    <a:lumMod val="65000"/>
                  </a:schemeClr>
                </a:solidFill>
              </a:rPr>
              <a:t>文</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u</a:t>
            </a:r>
            <a:r>
              <a:rPr kumimoji="1" lang="en-US" altLang="ja-JP" sz="1600" dirty="0" smtClean="0">
                <a:solidFill>
                  <a:schemeClr val="bg1">
                    <a:lumMod val="65000"/>
                  </a:schemeClr>
                </a:solidFill>
              </a:rPr>
              <a:t>ntil </a:t>
            </a:r>
            <a:r>
              <a:rPr kumimoji="1" lang="ja-JP" altLang="en-US" sz="1600" dirty="0" smtClean="0">
                <a:solidFill>
                  <a:schemeClr val="bg1">
                    <a:lumMod val="65000"/>
                  </a:schemeClr>
                </a:solidFill>
              </a:rPr>
              <a:t>文</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s</a:t>
            </a:r>
            <a:r>
              <a:rPr kumimoji="1" lang="en-US" altLang="ja-JP" sz="1600" dirty="0" smtClean="0">
                <a:solidFill>
                  <a:schemeClr val="bg1">
                    <a:lumMod val="65000"/>
                  </a:schemeClr>
                </a:solidFill>
              </a:rPr>
              <a:t>elect </a:t>
            </a:r>
            <a:r>
              <a:rPr kumimoji="1" lang="ja-JP" altLang="en-US" sz="1600" dirty="0" smtClean="0">
                <a:solidFill>
                  <a:schemeClr val="bg1">
                    <a:lumMod val="65000"/>
                  </a:schemeClr>
                </a:solidFill>
              </a:rPr>
              <a:t>文</a:t>
            </a:r>
            <a:endParaRPr kumimoji="1" lang="en-US" altLang="ja-JP" sz="16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6802363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7058677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2162108" cy="2585323"/>
          </a:xfrm>
          <a:prstGeom prst="rect">
            <a:avLst/>
          </a:prstGeom>
          <a:noFill/>
        </p:spPr>
        <p:txBody>
          <a:bodyPr wrap="none" rtlCol="0">
            <a:spAutoFit/>
          </a:bodyPr>
          <a:lstStyle/>
          <a:p>
            <a:r>
              <a:rPr kumimoji="1" lang="en-US" altLang="ja-JP" dirty="0">
                <a:solidFill>
                  <a:srgbClr val="00CC33"/>
                </a:solidFill>
                <a:latin typeface="Courier"/>
                <a:cs typeface="Courier"/>
              </a:rPr>
              <a:t>i</a:t>
            </a:r>
            <a:r>
              <a:rPr kumimoji="1" lang="en-US" altLang="ja-JP" dirty="0" smtClean="0">
                <a:solidFill>
                  <a:srgbClr val="00CC33"/>
                </a:solidFill>
                <a:latin typeface="Courier"/>
                <a:cs typeface="Courier"/>
              </a:rPr>
              <a:t>f </a:t>
            </a:r>
            <a:r>
              <a:rPr kumimoji="1" lang="en-US" altLang="ja-JP" i="1" dirty="0" smtClean="0">
                <a:solidFill>
                  <a:schemeClr val="accent3"/>
                </a:solidFill>
                <a:latin typeface="Courier"/>
                <a:cs typeface="Courier"/>
              </a:rPr>
              <a:t>condition</a:t>
            </a:r>
          </a:p>
          <a:p>
            <a:r>
              <a:rPr kumimoji="1" lang="en-US" altLang="ja-JP" dirty="0">
                <a:solidFill>
                  <a:srgbClr val="00CC33"/>
                </a:solidFill>
                <a:latin typeface="Courier"/>
                <a:cs typeface="Courier"/>
              </a:rPr>
              <a:t>t</a:t>
            </a:r>
            <a:r>
              <a:rPr kumimoji="1" lang="en-US" altLang="ja-JP" dirty="0" smtClean="0">
                <a:solidFill>
                  <a:srgbClr val="00CC33"/>
                </a:solidFill>
                <a:latin typeface="Courier"/>
                <a:cs typeface="Courier"/>
              </a:rPr>
              <a:t>hen</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chemeClr val="bg1"/>
                </a:solidFill>
                <a:latin typeface="Courier"/>
                <a:cs typeface="Courier"/>
              </a:rPr>
              <a:t>1</a:t>
            </a:r>
          </a:p>
          <a:p>
            <a:r>
              <a:rPr kumimoji="1" lang="en-US" altLang="ja-JP" dirty="0" err="1" smtClean="0">
                <a:solidFill>
                  <a:srgbClr val="00CC33"/>
                </a:solidFill>
                <a:latin typeface="Courier"/>
                <a:cs typeface="Courier"/>
              </a:rPr>
              <a:t>elif</a:t>
            </a:r>
            <a:r>
              <a:rPr kumimoji="1" lang="en-US" altLang="ja-JP" dirty="0" smtClean="0">
                <a:solidFill>
                  <a:srgbClr val="00CC33"/>
                </a:solidFill>
                <a:latin typeface="Courier"/>
                <a:cs typeface="Courier"/>
              </a:rPr>
              <a:t> </a:t>
            </a:r>
            <a:r>
              <a:rPr kumimoji="1" lang="en-US" altLang="ja-JP" i="1" dirty="0" smtClean="0">
                <a:solidFill>
                  <a:srgbClr val="FFCC00"/>
                </a:solidFill>
                <a:latin typeface="Courier"/>
                <a:cs typeface="Courier"/>
              </a:rPr>
              <a:t>condition</a:t>
            </a:r>
          </a:p>
          <a:p>
            <a:r>
              <a:rPr kumimoji="1" lang="en-US" altLang="ja-JP" dirty="0">
                <a:solidFill>
                  <a:srgbClr val="00CC33"/>
                </a:solidFill>
                <a:latin typeface="Courier"/>
                <a:cs typeface="Courier"/>
              </a:rPr>
              <a:t>t</a:t>
            </a:r>
            <a:r>
              <a:rPr kumimoji="1" lang="en-US" altLang="ja-JP" dirty="0" smtClean="0">
                <a:solidFill>
                  <a:srgbClr val="00CC33"/>
                </a:solidFill>
                <a:latin typeface="Courier"/>
                <a:cs typeface="Courier"/>
              </a:rPr>
              <a:t>hen</a:t>
            </a:r>
          </a:p>
          <a:p>
            <a:r>
              <a:rPr kumimoji="1" lang="en-US" altLang="ja-JP" dirty="0" smtClean="0">
                <a:solidFill>
                  <a:srgbClr val="00CC33"/>
                </a:solidFill>
                <a:latin typeface="Courier"/>
                <a:cs typeface="Courier"/>
              </a:rPr>
              <a:t>	</a:t>
            </a:r>
            <a:r>
              <a:rPr kumimoji="1" lang="ja-JP" altLang="en-US" dirty="0" smtClean="0">
                <a:solidFill>
                  <a:srgbClr val="FFFFFF"/>
                </a:solidFill>
                <a:latin typeface="Courier"/>
                <a:cs typeface="Courier"/>
              </a:rPr>
              <a:t>処理</a:t>
            </a:r>
            <a:r>
              <a:rPr kumimoji="1" lang="en-US" altLang="ja-JP" dirty="0" smtClean="0">
                <a:solidFill>
                  <a:srgbClr val="FFFFFF"/>
                </a:solidFill>
                <a:latin typeface="Courier"/>
                <a:cs typeface="Courier"/>
              </a:rPr>
              <a:t>2</a:t>
            </a:r>
          </a:p>
          <a:p>
            <a:r>
              <a:rPr kumimoji="1" lang="en-US" altLang="ja-JP" dirty="0" smtClean="0">
                <a:solidFill>
                  <a:srgbClr val="00CC33"/>
                </a:solidFill>
                <a:latin typeface="Courier"/>
                <a:cs typeface="Courier"/>
              </a:rPr>
              <a:t>else</a:t>
            </a:r>
          </a:p>
          <a:p>
            <a:r>
              <a:rPr kumimoji="1" lang="en-US" altLang="ja-JP" dirty="0">
                <a:solidFill>
                  <a:srgbClr val="00CC33"/>
                </a:solidFill>
                <a:latin typeface="Courier"/>
                <a:cs typeface="Courier"/>
              </a:rPr>
              <a:t>	</a:t>
            </a:r>
            <a:r>
              <a:rPr kumimoji="1" lang="ja-JP" altLang="en-US" dirty="0" smtClean="0">
                <a:solidFill>
                  <a:srgbClr val="FFFFFF"/>
                </a:solidFill>
                <a:latin typeface="Courier"/>
                <a:cs typeface="Courier"/>
              </a:rPr>
              <a:t>処理</a:t>
            </a:r>
            <a:r>
              <a:rPr kumimoji="1" lang="en-US" altLang="ja-JP" dirty="0" smtClean="0">
                <a:solidFill>
                  <a:srgbClr val="FFFFFF"/>
                </a:solidFill>
                <a:latin typeface="Courier"/>
                <a:cs typeface="Courier"/>
              </a:rPr>
              <a:t>3</a:t>
            </a:r>
          </a:p>
          <a:p>
            <a:r>
              <a:rPr kumimoji="1" lang="en-US" altLang="ja-JP" dirty="0" smtClean="0">
                <a:solidFill>
                  <a:srgbClr val="00CC33"/>
                </a:solidFill>
                <a:latin typeface="Courier"/>
                <a:cs typeface="Courier"/>
              </a:rPr>
              <a:t>fi</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2068876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Tree>
    <p:extLst>
      <p:ext uri="{BB962C8B-B14F-4D97-AF65-F5344CB8AC3E}">
        <p14:creationId xmlns:p14="http://schemas.microsoft.com/office/powerpoint/2010/main" val="812851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2162108" cy="2585323"/>
          </a:xfrm>
          <a:prstGeom prst="rect">
            <a:avLst/>
          </a:prstGeom>
          <a:noFill/>
        </p:spPr>
        <p:txBody>
          <a:bodyPr wrap="none" rtlCol="0">
            <a:spAutoFit/>
          </a:bodyPr>
          <a:lstStyle/>
          <a:p>
            <a:r>
              <a:rPr kumimoji="1" lang="en-US" altLang="ja-JP" dirty="0">
                <a:solidFill>
                  <a:srgbClr val="00CC33"/>
                </a:solidFill>
                <a:latin typeface="Courier"/>
                <a:cs typeface="Courier"/>
              </a:rPr>
              <a:t>i</a:t>
            </a:r>
            <a:r>
              <a:rPr kumimoji="1" lang="en-US" altLang="ja-JP" dirty="0" smtClean="0">
                <a:solidFill>
                  <a:srgbClr val="00CC33"/>
                </a:solidFill>
                <a:latin typeface="Courier"/>
                <a:cs typeface="Courier"/>
              </a:rPr>
              <a:t>f </a:t>
            </a:r>
            <a:r>
              <a:rPr kumimoji="1" lang="en-US" altLang="ja-JP" i="1" dirty="0" smtClean="0">
                <a:solidFill>
                  <a:schemeClr val="accent3"/>
                </a:solidFill>
                <a:latin typeface="Courier"/>
                <a:cs typeface="Courier"/>
              </a:rPr>
              <a:t>condition</a:t>
            </a:r>
          </a:p>
          <a:p>
            <a:r>
              <a:rPr kumimoji="1" lang="en-US" altLang="ja-JP" dirty="0">
                <a:solidFill>
                  <a:srgbClr val="00CC33"/>
                </a:solidFill>
                <a:latin typeface="Courier"/>
                <a:cs typeface="Courier"/>
              </a:rPr>
              <a:t>t</a:t>
            </a:r>
            <a:r>
              <a:rPr kumimoji="1" lang="en-US" altLang="ja-JP" dirty="0" smtClean="0">
                <a:solidFill>
                  <a:srgbClr val="00CC33"/>
                </a:solidFill>
                <a:latin typeface="Courier"/>
                <a:cs typeface="Courier"/>
              </a:rPr>
              <a:t>hen</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chemeClr val="bg1"/>
                </a:solidFill>
                <a:latin typeface="Courier"/>
                <a:cs typeface="Courier"/>
              </a:rPr>
              <a:t>1</a:t>
            </a:r>
          </a:p>
          <a:p>
            <a:r>
              <a:rPr kumimoji="1" lang="en-US" altLang="ja-JP" dirty="0" err="1" smtClean="0">
                <a:solidFill>
                  <a:srgbClr val="00CC33"/>
                </a:solidFill>
                <a:latin typeface="Courier"/>
                <a:cs typeface="Courier"/>
              </a:rPr>
              <a:t>elif</a:t>
            </a:r>
            <a:r>
              <a:rPr kumimoji="1" lang="en-US" altLang="ja-JP" dirty="0" smtClean="0">
                <a:solidFill>
                  <a:srgbClr val="00CC33"/>
                </a:solidFill>
                <a:latin typeface="Courier"/>
                <a:cs typeface="Courier"/>
              </a:rPr>
              <a:t> </a:t>
            </a:r>
            <a:r>
              <a:rPr kumimoji="1" lang="en-US" altLang="ja-JP" i="1" dirty="0" smtClean="0">
                <a:solidFill>
                  <a:srgbClr val="FFCC00"/>
                </a:solidFill>
                <a:latin typeface="Courier"/>
                <a:cs typeface="Courier"/>
              </a:rPr>
              <a:t>condition</a:t>
            </a:r>
          </a:p>
          <a:p>
            <a:r>
              <a:rPr kumimoji="1" lang="en-US" altLang="ja-JP" dirty="0">
                <a:solidFill>
                  <a:srgbClr val="00CC33"/>
                </a:solidFill>
                <a:latin typeface="Courier"/>
                <a:cs typeface="Courier"/>
              </a:rPr>
              <a:t>t</a:t>
            </a:r>
            <a:r>
              <a:rPr kumimoji="1" lang="en-US" altLang="ja-JP" dirty="0" smtClean="0">
                <a:solidFill>
                  <a:srgbClr val="00CC33"/>
                </a:solidFill>
                <a:latin typeface="Courier"/>
                <a:cs typeface="Courier"/>
              </a:rPr>
              <a:t>hen</a:t>
            </a:r>
          </a:p>
          <a:p>
            <a:r>
              <a:rPr kumimoji="1" lang="en-US" altLang="ja-JP" dirty="0" smtClean="0">
                <a:solidFill>
                  <a:srgbClr val="00CC33"/>
                </a:solidFill>
                <a:latin typeface="Courier"/>
                <a:cs typeface="Courier"/>
              </a:rPr>
              <a:t>	</a:t>
            </a:r>
            <a:r>
              <a:rPr kumimoji="1" lang="ja-JP" altLang="en-US" dirty="0" smtClean="0">
                <a:solidFill>
                  <a:srgbClr val="FFFFFF"/>
                </a:solidFill>
                <a:latin typeface="Courier"/>
                <a:cs typeface="Courier"/>
              </a:rPr>
              <a:t>処理</a:t>
            </a:r>
            <a:r>
              <a:rPr kumimoji="1" lang="en-US" altLang="ja-JP" dirty="0" smtClean="0">
                <a:solidFill>
                  <a:srgbClr val="FFFFFF"/>
                </a:solidFill>
                <a:latin typeface="Courier"/>
                <a:cs typeface="Courier"/>
              </a:rPr>
              <a:t>2</a:t>
            </a:r>
          </a:p>
          <a:p>
            <a:r>
              <a:rPr kumimoji="1" lang="en-US" altLang="ja-JP" dirty="0" smtClean="0">
                <a:solidFill>
                  <a:srgbClr val="00CC33"/>
                </a:solidFill>
                <a:latin typeface="Courier"/>
                <a:cs typeface="Courier"/>
              </a:rPr>
              <a:t>else</a:t>
            </a:r>
          </a:p>
          <a:p>
            <a:r>
              <a:rPr kumimoji="1" lang="en-US" altLang="ja-JP" dirty="0">
                <a:solidFill>
                  <a:srgbClr val="00CC33"/>
                </a:solidFill>
                <a:latin typeface="Courier"/>
                <a:cs typeface="Courier"/>
              </a:rPr>
              <a:t>	</a:t>
            </a:r>
            <a:r>
              <a:rPr kumimoji="1" lang="ja-JP" altLang="en-US" dirty="0" smtClean="0">
                <a:solidFill>
                  <a:srgbClr val="FFFFFF"/>
                </a:solidFill>
                <a:latin typeface="Courier"/>
                <a:cs typeface="Courier"/>
              </a:rPr>
              <a:t>処理</a:t>
            </a:r>
            <a:r>
              <a:rPr kumimoji="1" lang="en-US" altLang="ja-JP" dirty="0" smtClean="0">
                <a:solidFill>
                  <a:srgbClr val="FFFFFF"/>
                </a:solidFill>
                <a:latin typeface="Courier"/>
                <a:cs typeface="Courier"/>
              </a:rPr>
              <a:t>3</a:t>
            </a:r>
          </a:p>
          <a:p>
            <a:r>
              <a:rPr kumimoji="1" lang="en-US" altLang="ja-JP" dirty="0" smtClean="0">
                <a:solidFill>
                  <a:srgbClr val="00CC33"/>
                </a:solidFill>
                <a:latin typeface="Courier"/>
                <a:cs typeface="Courier"/>
              </a:rPr>
              <a:t>fi</a:t>
            </a:r>
            <a:endParaRPr kumimoji="1" lang="ja-JP" altLang="en-US" dirty="0">
              <a:solidFill>
                <a:srgbClr val="00CC33"/>
              </a:solidFill>
              <a:latin typeface="Courier"/>
              <a:cs typeface="Courier"/>
            </a:endParaRPr>
          </a:p>
        </p:txBody>
      </p:sp>
      <p:sp>
        <p:nvSpPr>
          <p:cNvPr id="6" name="テキスト ボックス 5"/>
          <p:cNvSpPr txBox="1"/>
          <p:nvPr/>
        </p:nvSpPr>
        <p:spPr>
          <a:xfrm>
            <a:off x="4261078" y="1448578"/>
            <a:ext cx="3007297" cy="707886"/>
          </a:xfrm>
          <a:prstGeom prst="rect">
            <a:avLst/>
          </a:prstGeom>
          <a:noFill/>
        </p:spPr>
        <p:txBody>
          <a:bodyPr wrap="none" rtlCol="0">
            <a:spAutoFit/>
          </a:bodyPr>
          <a:lstStyle/>
          <a:p>
            <a:r>
              <a:rPr kumimoji="1" lang="en-US" altLang="ja-JP" sz="2000" i="1" dirty="0" smtClean="0">
                <a:solidFill>
                  <a:schemeClr val="accent3"/>
                </a:solidFill>
                <a:latin typeface="Courier"/>
                <a:cs typeface="Courier"/>
              </a:rPr>
              <a:t>condition</a:t>
            </a:r>
            <a:r>
              <a:rPr kumimoji="1" lang="ja-JP" altLang="en-US" sz="2000" dirty="0" smtClean="0">
                <a:solidFill>
                  <a:schemeClr val="accent3"/>
                </a:solidFill>
              </a:rPr>
              <a:t> </a:t>
            </a:r>
            <a:r>
              <a:rPr kumimoji="1" lang="ja-JP" altLang="en-US" sz="2000" dirty="0" smtClean="0">
                <a:solidFill>
                  <a:schemeClr val="bg1">
                    <a:lumMod val="65000"/>
                  </a:schemeClr>
                </a:solidFill>
              </a:rPr>
              <a:t>が真のとき，</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en-US" altLang="ja-JP" sz="2000" dirty="0" smtClean="0">
                <a:solidFill>
                  <a:srgbClr val="00CC33"/>
                </a:solidFill>
                <a:latin typeface="Courier"/>
                <a:cs typeface="Courier"/>
              </a:rPr>
              <a:t>then</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以下が実行される</a:t>
            </a:r>
            <a:endParaRPr kumimoji="1" lang="ja-JP" altLang="en-US" sz="2000" dirty="0">
              <a:solidFill>
                <a:schemeClr val="bg1">
                  <a:lumMod val="65000"/>
                </a:schemeClr>
              </a:solidFill>
            </a:endParaRPr>
          </a:p>
        </p:txBody>
      </p:sp>
    </p:spTree>
    <p:extLst>
      <p:ext uri="{BB962C8B-B14F-4D97-AF65-F5344CB8AC3E}">
        <p14:creationId xmlns:p14="http://schemas.microsoft.com/office/powerpoint/2010/main" val="363827012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2162108" cy="2585323"/>
          </a:xfrm>
          <a:prstGeom prst="rect">
            <a:avLst/>
          </a:prstGeom>
          <a:noFill/>
        </p:spPr>
        <p:txBody>
          <a:bodyPr wrap="none" rtlCol="0">
            <a:spAutoFit/>
          </a:bodyPr>
          <a:lstStyle/>
          <a:p>
            <a:r>
              <a:rPr kumimoji="1" lang="en-US" altLang="ja-JP" dirty="0">
                <a:solidFill>
                  <a:srgbClr val="00CC33"/>
                </a:solidFill>
                <a:latin typeface="Courier"/>
                <a:cs typeface="Courier"/>
              </a:rPr>
              <a:t>i</a:t>
            </a:r>
            <a:r>
              <a:rPr kumimoji="1" lang="en-US" altLang="ja-JP" dirty="0" smtClean="0">
                <a:solidFill>
                  <a:srgbClr val="00CC33"/>
                </a:solidFill>
                <a:latin typeface="Courier"/>
                <a:cs typeface="Courier"/>
              </a:rPr>
              <a:t>f </a:t>
            </a:r>
            <a:r>
              <a:rPr kumimoji="1" lang="en-US" altLang="ja-JP" i="1" dirty="0" smtClean="0">
                <a:solidFill>
                  <a:schemeClr val="accent3"/>
                </a:solidFill>
                <a:latin typeface="Courier"/>
                <a:cs typeface="Courier"/>
              </a:rPr>
              <a:t>condition</a:t>
            </a:r>
          </a:p>
          <a:p>
            <a:r>
              <a:rPr kumimoji="1" lang="en-US" altLang="ja-JP" dirty="0">
                <a:solidFill>
                  <a:srgbClr val="00CC33"/>
                </a:solidFill>
                <a:latin typeface="Courier"/>
                <a:cs typeface="Courier"/>
              </a:rPr>
              <a:t>t</a:t>
            </a:r>
            <a:r>
              <a:rPr kumimoji="1" lang="en-US" altLang="ja-JP" dirty="0" smtClean="0">
                <a:solidFill>
                  <a:srgbClr val="00CC33"/>
                </a:solidFill>
                <a:latin typeface="Courier"/>
                <a:cs typeface="Courier"/>
              </a:rPr>
              <a:t>hen</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chemeClr val="bg1"/>
                </a:solidFill>
                <a:latin typeface="Courier"/>
                <a:cs typeface="Courier"/>
              </a:rPr>
              <a:t>1</a:t>
            </a:r>
          </a:p>
          <a:p>
            <a:r>
              <a:rPr kumimoji="1" lang="en-US" altLang="ja-JP" dirty="0" err="1" smtClean="0">
                <a:solidFill>
                  <a:srgbClr val="00CC33"/>
                </a:solidFill>
                <a:latin typeface="Courier"/>
                <a:cs typeface="Courier"/>
              </a:rPr>
              <a:t>elif</a:t>
            </a:r>
            <a:r>
              <a:rPr kumimoji="1" lang="en-US" altLang="ja-JP" dirty="0" smtClean="0">
                <a:solidFill>
                  <a:srgbClr val="00CC33"/>
                </a:solidFill>
                <a:latin typeface="Courier"/>
                <a:cs typeface="Courier"/>
              </a:rPr>
              <a:t> </a:t>
            </a:r>
            <a:r>
              <a:rPr kumimoji="1" lang="en-US" altLang="ja-JP" i="1" dirty="0" smtClean="0">
                <a:solidFill>
                  <a:srgbClr val="FFCC00"/>
                </a:solidFill>
                <a:latin typeface="Courier"/>
                <a:cs typeface="Courier"/>
              </a:rPr>
              <a:t>condition</a:t>
            </a:r>
          </a:p>
          <a:p>
            <a:r>
              <a:rPr kumimoji="1" lang="en-US" altLang="ja-JP" dirty="0">
                <a:solidFill>
                  <a:srgbClr val="00CC33"/>
                </a:solidFill>
                <a:latin typeface="Courier"/>
                <a:cs typeface="Courier"/>
              </a:rPr>
              <a:t>t</a:t>
            </a:r>
            <a:r>
              <a:rPr kumimoji="1" lang="en-US" altLang="ja-JP" dirty="0" smtClean="0">
                <a:solidFill>
                  <a:srgbClr val="00CC33"/>
                </a:solidFill>
                <a:latin typeface="Courier"/>
                <a:cs typeface="Courier"/>
              </a:rPr>
              <a:t>hen</a:t>
            </a:r>
          </a:p>
          <a:p>
            <a:r>
              <a:rPr kumimoji="1" lang="en-US" altLang="ja-JP" dirty="0" smtClean="0">
                <a:solidFill>
                  <a:srgbClr val="00CC33"/>
                </a:solidFill>
                <a:latin typeface="Courier"/>
                <a:cs typeface="Courier"/>
              </a:rPr>
              <a:t>	</a:t>
            </a:r>
            <a:r>
              <a:rPr kumimoji="1" lang="ja-JP" altLang="en-US" dirty="0" smtClean="0">
                <a:solidFill>
                  <a:srgbClr val="FFFFFF"/>
                </a:solidFill>
                <a:latin typeface="Courier"/>
                <a:cs typeface="Courier"/>
              </a:rPr>
              <a:t>処理</a:t>
            </a:r>
            <a:r>
              <a:rPr kumimoji="1" lang="en-US" altLang="ja-JP" dirty="0" smtClean="0">
                <a:solidFill>
                  <a:srgbClr val="FFFFFF"/>
                </a:solidFill>
                <a:latin typeface="Courier"/>
                <a:cs typeface="Courier"/>
              </a:rPr>
              <a:t>2</a:t>
            </a:r>
          </a:p>
          <a:p>
            <a:r>
              <a:rPr kumimoji="1" lang="en-US" altLang="ja-JP" dirty="0" smtClean="0">
                <a:solidFill>
                  <a:srgbClr val="00CC33"/>
                </a:solidFill>
                <a:latin typeface="Courier"/>
                <a:cs typeface="Courier"/>
              </a:rPr>
              <a:t>else</a:t>
            </a:r>
          </a:p>
          <a:p>
            <a:r>
              <a:rPr kumimoji="1" lang="en-US" altLang="ja-JP" dirty="0">
                <a:solidFill>
                  <a:srgbClr val="00CC33"/>
                </a:solidFill>
                <a:latin typeface="Courier"/>
                <a:cs typeface="Courier"/>
              </a:rPr>
              <a:t>	</a:t>
            </a:r>
            <a:r>
              <a:rPr kumimoji="1" lang="ja-JP" altLang="en-US" dirty="0" smtClean="0">
                <a:solidFill>
                  <a:srgbClr val="FFFFFF"/>
                </a:solidFill>
                <a:latin typeface="Courier"/>
                <a:cs typeface="Courier"/>
              </a:rPr>
              <a:t>処理</a:t>
            </a:r>
            <a:r>
              <a:rPr kumimoji="1" lang="en-US" altLang="ja-JP" dirty="0" smtClean="0">
                <a:solidFill>
                  <a:srgbClr val="FFFFFF"/>
                </a:solidFill>
                <a:latin typeface="Courier"/>
                <a:cs typeface="Courier"/>
              </a:rPr>
              <a:t>3</a:t>
            </a:r>
          </a:p>
          <a:p>
            <a:r>
              <a:rPr kumimoji="1" lang="en-US" altLang="ja-JP" dirty="0" smtClean="0">
                <a:solidFill>
                  <a:srgbClr val="00CC33"/>
                </a:solidFill>
                <a:latin typeface="Courier"/>
                <a:cs typeface="Courier"/>
              </a:rPr>
              <a:t>fi</a:t>
            </a:r>
            <a:endParaRPr kumimoji="1" lang="ja-JP" altLang="en-US" dirty="0">
              <a:solidFill>
                <a:srgbClr val="00CC33"/>
              </a:solidFill>
              <a:latin typeface="Courier"/>
              <a:cs typeface="Courier"/>
            </a:endParaRPr>
          </a:p>
        </p:txBody>
      </p:sp>
      <p:sp>
        <p:nvSpPr>
          <p:cNvPr id="6" name="テキスト ボックス 5"/>
          <p:cNvSpPr txBox="1"/>
          <p:nvPr/>
        </p:nvSpPr>
        <p:spPr>
          <a:xfrm>
            <a:off x="4261078" y="1448578"/>
            <a:ext cx="3007297" cy="707886"/>
          </a:xfrm>
          <a:prstGeom prst="rect">
            <a:avLst/>
          </a:prstGeom>
          <a:noFill/>
        </p:spPr>
        <p:txBody>
          <a:bodyPr wrap="none" rtlCol="0">
            <a:spAutoFit/>
          </a:bodyPr>
          <a:lstStyle/>
          <a:p>
            <a:r>
              <a:rPr kumimoji="1" lang="en-US" altLang="ja-JP" sz="2000" i="1" dirty="0" smtClean="0">
                <a:solidFill>
                  <a:schemeClr val="accent3"/>
                </a:solidFill>
                <a:latin typeface="Courier"/>
                <a:cs typeface="Courier"/>
              </a:rPr>
              <a:t>condition</a:t>
            </a:r>
            <a:r>
              <a:rPr kumimoji="1" lang="ja-JP" altLang="en-US" sz="2000" dirty="0" smtClean="0">
                <a:solidFill>
                  <a:schemeClr val="accent3"/>
                </a:solidFill>
              </a:rPr>
              <a:t> </a:t>
            </a:r>
            <a:r>
              <a:rPr kumimoji="1" lang="ja-JP" altLang="en-US" sz="2000" dirty="0" smtClean="0">
                <a:solidFill>
                  <a:schemeClr val="bg1">
                    <a:lumMod val="65000"/>
                  </a:schemeClr>
                </a:solidFill>
              </a:rPr>
              <a:t>が真のとき，</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en-US" altLang="ja-JP" sz="2000" dirty="0" smtClean="0">
                <a:solidFill>
                  <a:srgbClr val="00CC33"/>
                </a:solidFill>
                <a:latin typeface="Courier"/>
                <a:cs typeface="Courier"/>
              </a:rPr>
              <a:t>then</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以下が実行される</a:t>
            </a:r>
            <a:endParaRPr kumimoji="1" lang="ja-JP" altLang="en-US" sz="2000" dirty="0">
              <a:solidFill>
                <a:schemeClr val="bg1">
                  <a:lumMod val="65000"/>
                </a:schemeClr>
              </a:solidFill>
            </a:endParaRPr>
          </a:p>
        </p:txBody>
      </p:sp>
      <p:sp>
        <p:nvSpPr>
          <p:cNvPr id="7" name="テキスト ボックス 6"/>
          <p:cNvSpPr txBox="1"/>
          <p:nvPr/>
        </p:nvSpPr>
        <p:spPr>
          <a:xfrm>
            <a:off x="4261078" y="2826167"/>
            <a:ext cx="3557359" cy="707886"/>
          </a:xfrm>
          <a:prstGeom prst="rect">
            <a:avLst/>
          </a:prstGeom>
          <a:noFill/>
        </p:spPr>
        <p:txBody>
          <a:bodyPr wrap="none" rtlCol="0">
            <a:spAutoFit/>
          </a:bodyPr>
          <a:lstStyle/>
          <a:p>
            <a:r>
              <a:rPr kumimoji="1" lang="en-US" altLang="ja-JP" sz="2000" dirty="0">
                <a:solidFill>
                  <a:srgbClr val="00CC33"/>
                </a:solidFill>
                <a:latin typeface="Courier"/>
                <a:cs typeface="Courier"/>
              </a:rPr>
              <a:t>t</a:t>
            </a:r>
            <a:r>
              <a:rPr kumimoji="1" lang="en-US" altLang="ja-JP" sz="2000" dirty="0" smtClean="0">
                <a:solidFill>
                  <a:srgbClr val="00CC33"/>
                </a:solidFill>
                <a:latin typeface="Courier"/>
                <a:cs typeface="Courier"/>
              </a:rPr>
              <a:t>hen</a:t>
            </a:r>
            <a:r>
              <a:rPr kumimoji="1" lang="en-US" altLang="ja-JP" sz="2000" dirty="0" smtClean="0">
                <a:solidFill>
                  <a:schemeClr val="bg1">
                    <a:lumMod val="65000"/>
                  </a:schemeClr>
                </a:solidFill>
              </a:rPr>
              <a:t> </a:t>
            </a:r>
            <a:r>
              <a:rPr kumimoji="1" lang="en-US" altLang="en-US" sz="2000" dirty="0" smtClean="0">
                <a:solidFill>
                  <a:schemeClr val="bg1">
                    <a:lumMod val="65000"/>
                  </a:schemeClr>
                </a:solidFill>
              </a:rPr>
              <a:t>は省略できないが，</a:t>
            </a:r>
          </a:p>
          <a:p>
            <a:r>
              <a:rPr kumimoji="1" lang="en-US" altLang="ja-JP" sz="2000" dirty="0" err="1">
                <a:solidFill>
                  <a:srgbClr val="00CC33"/>
                </a:solidFill>
                <a:latin typeface="Courier"/>
                <a:cs typeface="Courier"/>
              </a:rPr>
              <a:t>e</a:t>
            </a:r>
            <a:r>
              <a:rPr kumimoji="1" lang="en-US" altLang="ja-JP" sz="2000" dirty="0" err="1" smtClean="0">
                <a:solidFill>
                  <a:srgbClr val="00CC33"/>
                </a:solidFill>
                <a:latin typeface="Courier"/>
                <a:cs typeface="Courier"/>
              </a:rPr>
              <a:t>lif</a:t>
            </a:r>
            <a:r>
              <a:rPr kumimoji="1" lang="en-US" altLang="ja-JP" sz="2000" dirty="0" smtClean="0">
                <a:solidFill>
                  <a:srgbClr val="00CC33"/>
                </a:solidFill>
              </a:rPr>
              <a:t> </a:t>
            </a:r>
            <a:r>
              <a:rPr kumimoji="1" lang="ja-JP" altLang="en-US" sz="2000" dirty="0" smtClean="0">
                <a:solidFill>
                  <a:schemeClr val="bg1">
                    <a:lumMod val="65000"/>
                  </a:schemeClr>
                </a:solidFill>
              </a:rPr>
              <a:t>と</a:t>
            </a:r>
            <a:r>
              <a:rPr kumimoji="1" lang="en-US" altLang="ja-JP" sz="2000" dirty="0" smtClean="0">
                <a:solidFill>
                  <a:schemeClr val="bg1">
                    <a:lumMod val="65000"/>
                  </a:schemeClr>
                </a:solidFill>
              </a:rPr>
              <a:t> </a:t>
            </a:r>
            <a:r>
              <a:rPr kumimoji="1" lang="en-US" altLang="ja-JP" sz="2000" dirty="0" smtClean="0">
                <a:solidFill>
                  <a:srgbClr val="00CC33"/>
                </a:solidFill>
                <a:latin typeface="Courier"/>
                <a:cs typeface="Courier"/>
              </a:rPr>
              <a:t>else</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は必須ではない</a:t>
            </a:r>
            <a:endParaRPr kumimoji="1" lang="ja-JP" altLang="en-US" sz="2000" dirty="0">
              <a:solidFill>
                <a:schemeClr val="bg1">
                  <a:lumMod val="65000"/>
                </a:schemeClr>
              </a:solidFill>
            </a:endParaRPr>
          </a:p>
        </p:txBody>
      </p:sp>
    </p:spTree>
    <p:extLst>
      <p:ext uri="{BB962C8B-B14F-4D97-AF65-F5344CB8AC3E}">
        <p14:creationId xmlns:p14="http://schemas.microsoft.com/office/powerpoint/2010/main" val="10956099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7517701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3685850" cy="1200329"/>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or </a:t>
            </a:r>
            <a:r>
              <a:rPr kumimoji="1" lang="en-US" altLang="ja-JP" i="1" dirty="0" smtClean="0">
                <a:solidFill>
                  <a:schemeClr val="accent3"/>
                </a:solidFill>
                <a:latin typeface="Courier"/>
                <a:cs typeface="Courier"/>
              </a:rPr>
              <a:t>variable </a:t>
            </a:r>
            <a:r>
              <a:rPr kumimoji="1" lang="en-US" altLang="ja-JP" dirty="0" smtClean="0">
                <a:solidFill>
                  <a:srgbClr val="00CC33"/>
                </a:solidFill>
                <a:latin typeface="Courier"/>
                <a:cs typeface="Courier"/>
              </a:rPr>
              <a:t>in </a:t>
            </a:r>
            <a:r>
              <a:rPr kumimoji="1" lang="en-US" altLang="ja-JP" i="1" dirty="0" smtClean="0">
                <a:solidFill>
                  <a:schemeClr val="accent3"/>
                </a:solidFill>
                <a:latin typeface="Courier"/>
                <a:cs typeface="Courier"/>
              </a:rPr>
              <a:t>wordlists</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27211871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3685850" cy="1200329"/>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or </a:t>
            </a:r>
            <a:r>
              <a:rPr kumimoji="1" lang="en-US" altLang="ja-JP" i="1" dirty="0" smtClean="0">
                <a:solidFill>
                  <a:schemeClr val="accent3"/>
                </a:solidFill>
                <a:latin typeface="Courier"/>
                <a:cs typeface="Courier"/>
              </a:rPr>
              <a:t>variable </a:t>
            </a:r>
            <a:r>
              <a:rPr kumimoji="1" lang="en-US" altLang="ja-JP" dirty="0" smtClean="0">
                <a:solidFill>
                  <a:srgbClr val="00CC33"/>
                </a:solidFill>
                <a:latin typeface="Courier"/>
                <a:cs typeface="Courier"/>
              </a:rPr>
              <a:t>in </a:t>
            </a:r>
            <a:r>
              <a:rPr kumimoji="1" lang="en-US" altLang="ja-JP" i="1" dirty="0" smtClean="0">
                <a:solidFill>
                  <a:schemeClr val="accent3"/>
                </a:solidFill>
                <a:latin typeface="Courier"/>
                <a:cs typeface="Courier"/>
              </a:rPr>
              <a:t>wordlists</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
        <p:nvSpPr>
          <p:cNvPr id="6" name="テキスト ボックス 5"/>
          <p:cNvSpPr txBox="1"/>
          <p:nvPr/>
        </p:nvSpPr>
        <p:spPr>
          <a:xfrm>
            <a:off x="5100678" y="1448578"/>
            <a:ext cx="3437134" cy="707886"/>
          </a:xfrm>
          <a:prstGeom prst="rect">
            <a:avLst/>
          </a:prstGeom>
          <a:noFill/>
        </p:spPr>
        <p:txBody>
          <a:bodyPr wrap="none" rtlCol="0">
            <a:spAutoFit/>
          </a:bodyPr>
          <a:lstStyle/>
          <a:p>
            <a:r>
              <a:rPr kumimoji="1" lang="ja-JP" altLang="en-US" sz="2000" dirty="0" smtClean="0">
                <a:solidFill>
                  <a:schemeClr val="bg1">
                    <a:lumMod val="65000"/>
                  </a:schemeClr>
                </a:solidFill>
              </a:rPr>
              <a:t>他の言語でいう</a:t>
            </a:r>
            <a:r>
              <a:rPr kumimoji="1" lang="en-US" altLang="ja-JP" sz="2000" dirty="0" smtClean="0">
                <a:solidFill>
                  <a:schemeClr val="bg1">
                    <a:lumMod val="65000"/>
                  </a:schemeClr>
                </a:solidFill>
              </a:rPr>
              <a:t> for-each </a:t>
            </a:r>
            <a:r>
              <a:rPr kumimoji="1" lang="ja-JP" altLang="en-US" sz="2000" dirty="0" smtClean="0">
                <a:solidFill>
                  <a:schemeClr val="bg1">
                    <a:lumMod val="65000"/>
                  </a:schemeClr>
                </a:solidFill>
              </a:rPr>
              <a:t>的な</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ja-JP" altLang="en-US" sz="2000" dirty="0" smtClean="0">
                <a:solidFill>
                  <a:schemeClr val="bg1">
                    <a:lumMod val="65000"/>
                  </a:schemeClr>
                </a:solidFill>
              </a:rPr>
              <a:t>書き方</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40969383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3685850" cy="1200329"/>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or </a:t>
            </a:r>
            <a:r>
              <a:rPr kumimoji="1" lang="en-US" altLang="ja-JP" i="1" dirty="0" smtClean="0">
                <a:solidFill>
                  <a:schemeClr val="accent3"/>
                </a:solidFill>
                <a:latin typeface="Courier"/>
                <a:cs typeface="Courier"/>
              </a:rPr>
              <a:t>variable </a:t>
            </a:r>
            <a:r>
              <a:rPr kumimoji="1" lang="en-US" altLang="ja-JP" dirty="0" smtClean="0">
                <a:solidFill>
                  <a:srgbClr val="00CC33"/>
                </a:solidFill>
                <a:latin typeface="Courier"/>
                <a:cs typeface="Courier"/>
              </a:rPr>
              <a:t>in </a:t>
            </a:r>
            <a:r>
              <a:rPr kumimoji="1" lang="en-US" altLang="ja-JP" i="1" dirty="0" smtClean="0">
                <a:solidFill>
                  <a:schemeClr val="accent3"/>
                </a:solidFill>
                <a:latin typeface="Courier"/>
                <a:cs typeface="Courier"/>
              </a:rPr>
              <a:t>wordlists</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
        <p:nvSpPr>
          <p:cNvPr id="6" name="テキスト ボックス 5"/>
          <p:cNvSpPr txBox="1"/>
          <p:nvPr/>
        </p:nvSpPr>
        <p:spPr>
          <a:xfrm>
            <a:off x="5100678" y="1448578"/>
            <a:ext cx="3437134" cy="707886"/>
          </a:xfrm>
          <a:prstGeom prst="rect">
            <a:avLst/>
          </a:prstGeom>
          <a:noFill/>
        </p:spPr>
        <p:txBody>
          <a:bodyPr wrap="none" rtlCol="0">
            <a:spAutoFit/>
          </a:bodyPr>
          <a:lstStyle/>
          <a:p>
            <a:r>
              <a:rPr kumimoji="1" lang="ja-JP" altLang="en-US" sz="2000" dirty="0" smtClean="0">
                <a:solidFill>
                  <a:schemeClr val="bg1">
                    <a:lumMod val="65000"/>
                  </a:schemeClr>
                </a:solidFill>
              </a:rPr>
              <a:t>他の言語でいう</a:t>
            </a:r>
            <a:r>
              <a:rPr kumimoji="1" lang="en-US" altLang="ja-JP" sz="2000" dirty="0" smtClean="0">
                <a:solidFill>
                  <a:schemeClr val="bg1">
                    <a:lumMod val="65000"/>
                  </a:schemeClr>
                </a:solidFill>
              </a:rPr>
              <a:t> for-each </a:t>
            </a:r>
            <a:r>
              <a:rPr kumimoji="1" lang="ja-JP" altLang="en-US" sz="2000" dirty="0" smtClean="0">
                <a:solidFill>
                  <a:schemeClr val="bg1">
                    <a:lumMod val="65000"/>
                  </a:schemeClr>
                </a:solidFill>
              </a:rPr>
              <a:t>的な</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ja-JP" altLang="en-US" sz="2000" dirty="0" smtClean="0">
                <a:solidFill>
                  <a:schemeClr val="bg1">
                    <a:lumMod val="65000"/>
                  </a:schemeClr>
                </a:solidFill>
              </a:rPr>
              <a:t>書き方</a:t>
            </a:r>
            <a:endParaRPr kumimoji="1" lang="en-US" altLang="ja-JP" sz="2000" dirty="0" smtClean="0">
              <a:solidFill>
                <a:schemeClr val="bg1">
                  <a:lumMod val="65000"/>
                </a:schemeClr>
              </a:solidFill>
            </a:endParaRPr>
          </a:p>
        </p:txBody>
      </p:sp>
      <p:sp>
        <p:nvSpPr>
          <p:cNvPr id="7" name="テキスト ボックス 6"/>
          <p:cNvSpPr txBox="1"/>
          <p:nvPr/>
        </p:nvSpPr>
        <p:spPr>
          <a:xfrm>
            <a:off x="855587" y="3091552"/>
            <a:ext cx="4239938" cy="1200329"/>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or (( </a:t>
            </a:r>
            <a:r>
              <a:rPr kumimoji="1" lang="en-US" altLang="ja-JP" i="1" dirty="0" smtClean="0">
                <a:solidFill>
                  <a:schemeClr val="accent3"/>
                </a:solidFill>
                <a:latin typeface="Courier"/>
                <a:cs typeface="Courier"/>
              </a:rPr>
              <a:t>expr</a:t>
            </a:r>
            <a:r>
              <a:rPr kumimoji="1" lang="en-US" altLang="ja-JP" i="1" dirty="0">
                <a:solidFill>
                  <a:schemeClr val="accent3"/>
                </a:solidFill>
                <a:latin typeface="Courier"/>
                <a:cs typeface="Courier"/>
              </a:rPr>
              <a:t>1</a:t>
            </a:r>
            <a:r>
              <a:rPr kumimoji="1" lang="en-US" altLang="ja-JP" dirty="0" smtClean="0">
                <a:solidFill>
                  <a:srgbClr val="00CC33"/>
                </a:solidFill>
                <a:latin typeface="Courier"/>
                <a:cs typeface="Courier"/>
              </a:rPr>
              <a:t>; </a:t>
            </a:r>
            <a:r>
              <a:rPr kumimoji="1" lang="en-US" altLang="ja-JP" i="1" dirty="0" smtClean="0">
                <a:solidFill>
                  <a:schemeClr val="accent3"/>
                </a:solidFill>
                <a:latin typeface="Courier"/>
                <a:cs typeface="Courier"/>
              </a:rPr>
              <a:t>expr2</a:t>
            </a:r>
            <a:r>
              <a:rPr kumimoji="1" lang="en-US" altLang="ja-JP" dirty="0" smtClean="0">
                <a:solidFill>
                  <a:srgbClr val="00CC33"/>
                </a:solidFill>
                <a:latin typeface="Courier"/>
                <a:cs typeface="Courier"/>
              </a:rPr>
              <a:t>; </a:t>
            </a:r>
            <a:r>
              <a:rPr kumimoji="1" lang="en-US" altLang="ja-JP" i="1" dirty="0" smtClean="0">
                <a:solidFill>
                  <a:schemeClr val="accent3"/>
                </a:solidFill>
                <a:latin typeface="Courier"/>
                <a:cs typeface="Courier"/>
              </a:rPr>
              <a:t>expr3 </a:t>
            </a:r>
            <a:r>
              <a:rPr kumimoji="1" lang="en-US" altLang="ja-JP" dirty="0" smtClean="0">
                <a:solidFill>
                  <a:srgbClr val="00CC33"/>
                </a:solidFill>
                <a:latin typeface="Courier"/>
                <a:cs typeface="Courier"/>
              </a:rPr>
              <a:t>))</a:t>
            </a:r>
            <a:endParaRPr kumimoji="1" lang="en-US" altLang="ja-JP" i="1" dirty="0" smtClean="0">
              <a:solidFill>
                <a:schemeClr val="accent3"/>
              </a:solidFill>
              <a:latin typeface="Courier"/>
              <a:cs typeface="Courier"/>
            </a:endParaRP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
        <p:nvSpPr>
          <p:cNvPr id="8" name="テキスト ボックス 7"/>
          <p:cNvSpPr txBox="1"/>
          <p:nvPr/>
        </p:nvSpPr>
        <p:spPr>
          <a:xfrm>
            <a:off x="5106148" y="3165031"/>
            <a:ext cx="3326552" cy="707886"/>
          </a:xfrm>
          <a:prstGeom prst="rect">
            <a:avLst/>
          </a:prstGeom>
          <a:noFill/>
        </p:spPr>
        <p:txBody>
          <a:bodyPr wrap="none" rtlCol="0">
            <a:spAutoFit/>
          </a:bodyPr>
          <a:lstStyle/>
          <a:p>
            <a:r>
              <a:rPr kumimoji="1" lang="en-US" altLang="ja-JP" sz="2000" dirty="0">
                <a:solidFill>
                  <a:schemeClr val="bg1">
                    <a:lumMod val="65000"/>
                  </a:schemeClr>
                </a:solidFill>
              </a:rPr>
              <a:t>b</a:t>
            </a:r>
            <a:r>
              <a:rPr kumimoji="1" lang="en-US" altLang="ja-JP" sz="2000" dirty="0" smtClean="0">
                <a:solidFill>
                  <a:schemeClr val="bg1">
                    <a:lumMod val="65000"/>
                  </a:schemeClr>
                </a:solidFill>
              </a:rPr>
              <a:t>ash </a:t>
            </a:r>
            <a:r>
              <a:rPr kumimoji="1" lang="ja-JP" altLang="en-US" sz="2000" dirty="0" smtClean="0">
                <a:solidFill>
                  <a:schemeClr val="bg1">
                    <a:lumMod val="65000"/>
                  </a:schemeClr>
                </a:solidFill>
              </a:rPr>
              <a:t>限定で，</a:t>
            </a:r>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言語風な</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ja-JP" altLang="en-US" sz="2000" dirty="0" smtClean="0">
                <a:solidFill>
                  <a:schemeClr val="bg1">
                    <a:lumMod val="65000"/>
                  </a:schemeClr>
                </a:solidFill>
              </a:rPr>
              <a:t>シンタックスも許可されている</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7866069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文（例）</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4068654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文（例）</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3693815" cy="1200329"/>
          </a:xfrm>
          <a:prstGeom prst="rect">
            <a:avLst/>
          </a:prstGeom>
          <a:noFill/>
        </p:spPr>
        <p:txBody>
          <a:bodyPr wrap="none" rtlCol="0">
            <a:spAutoFit/>
          </a:bodyPr>
          <a:lstStyle/>
          <a:p>
            <a:r>
              <a:rPr kumimoji="1" lang="en-US" altLang="ja-JP" dirty="0" smtClean="0">
                <a:solidFill>
                  <a:srgbClr val="00CC33"/>
                </a:solidFill>
                <a:latin typeface="Courier"/>
                <a:cs typeface="Courier"/>
              </a:rPr>
              <a:t>for </a:t>
            </a:r>
            <a:r>
              <a:rPr kumimoji="1" lang="en-US" altLang="ja-JP" i="1" dirty="0" smtClean="0">
                <a:solidFill>
                  <a:schemeClr val="accent3"/>
                </a:solidFill>
                <a:latin typeface="Courier"/>
                <a:cs typeface="Courier"/>
              </a:rPr>
              <a:t>file </a:t>
            </a:r>
            <a:r>
              <a:rPr kumimoji="1" lang="en-US" altLang="ja-JP" dirty="0" smtClean="0">
                <a:solidFill>
                  <a:srgbClr val="00CC33"/>
                </a:solidFill>
                <a:latin typeface="Courier"/>
                <a:cs typeface="Courier"/>
              </a:rPr>
              <a:t>in </a:t>
            </a:r>
            <a:r>
              <a:rPr kumimoji="1" lang="en-US" altLang="ja-JP" i="1" dirty="0" smtClean="0">
                <a:solidFill>
                  <a:schemeClr val="accent3"/>
                </a:solidFill>
                <a:latin typeface="Courier"/>
                <a:cs typeface="Courier"/>
              </a:rPr>
              <a:t>~/*.txt</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en-US" altLang="ja-JP" dirty="0" err="1" smtClean="0">
                <a:solidFill>
                  <a:schemeClr val="bg1"/>
                </a:solidFill>
                <a:latin typeface="Courier"/>
                <a:cs typeface="Courier"/>
              </a:rPr>
              <a:t>cp</a:t>
            </a:r>
            <a:r>
              <a:rPr kumimoji="1" lang="en-US" altLang="ja-JP" dirty="0" smtClean="0">
                <a:solidFill>
                  <a:schemeClr val="bg1"/>
                </a:solidFill>
                <a:latin typeface="Courier"/>
                <a:cs typeface="Courier"/>
              </a:rPr>
              <a:t> “$file” “$file”.</a:t>
            </a:r>
            <a:r>
              <a:rPr kumimoji="1" lang="en-US" altLang="ja-JP" dirty="0" err="1" smtClean="0">
                <a:solidFill>
                  <a:schemeClr val="bg1"/>
                </a:solidFill>
                <a:latin typeface="Courier"/>
                <a:cs typeface="Courier"/>
              </a:rPr>
              <a:t>bak</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535757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文（例）</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3693815" cy="1200329"/>
          </a:xfrm>
          <a:prstGeom prst="rect">
            <a:avLst/>
          </a:prstGeom>
          <a:noFill/>
        </p:spPr>
        <p:txBody>
          <a:bodyPr wrap="none" rtlCol="0">
            <a:spAutoFit/>
          </a:bodyPr>
          <a:lstStyle/>
          <a:p>
            <a:r>
              <a:rPr kumimoji="1" lang="en-US" altLang="ja-JP" dirty="0" smtClean="0">
                <a:solidFill>
                  <a:srgbClr val="00CC33"/>
                </a:solidFill>
                <a:latin typeface="Courier"/>
                <a:cs typeface="Courier"/>
              </a:rPr>
              <a:t>for </a:t>
            </a:r>
            <a:r>
              <a:rPr kumimoji="1" lang="en-US" altLang="ja-JP" i="1" dirty="0" smtClean="0">
                <a:solidFill>
                  <a:schemeClr val="accent3"/>
                </a:solidFill>
                <a:latin typeface="Courier"/>
                <a:cs typeface="Courier"/>
              </a:rPr>
              <a:t>file </a:t>
            </a:r>
            <a:r>
              <a:rPr kumimoji="1" lang="en-US" altLang="ja-JP" dirty="0" smtClean="0">
                <a:solidFill>
                  <a:srgbClr val="00CC33"/>
                </a:solidFill>
                <a:latin typeface="Courier"/>
                <a:cs typeface="Courier"/>
              </a:rPr>
              <a:t>in </a:t>
            </a:r>
            <a:r>
              <a:rPr kumimoji="1" lang="en-US" altLang="ja-JP" i="1" dirty="0" smtClean="0">
                <a:solidFill>
                  <a:schemeClr val="accent3"/>
                </a:solidFill>
                <a:latin typeface="Courier"/>
                <a:cs typeface="Courier"/>
              </a:rPr>
              <a:t>~/*.txt</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en-US" altLang="ja-JP" dirty="0" err="1" smtClean="0">
                <a:solidFill>
                  <a:schemeClr val="bg1"/>
                </a:solidFill>
                <a:latin typeface="Courier"/>
                <a:cs typeface="Courier"/>
              </a:rPr>
              <a:t>cp</a:t>
            </a:r>
            <a:r>
              <a:rPr kumimoji="1" lang="en-US" altLang="ja-JP" dirty="0" smtClean="0">
                <a:solidFill>
                  <a:schemeClr val="bg1"/>
                </a:solidFill>
                <a:latin typeface="Courier"/>
                <a:cs typeface="Courier"/>
              </a:rPr>
              <a:t> “$file” “$file”.</a:t>
            </a:r>
            <a:r>
              <a:rPr kumimoji="1" lang="en-US" altLang="ja-JP" dirty="0" err="1" smtClean="0">
                <a:solidFill>
                  <a:schemeClr val="bg1"/>
                </a:solidFill>
                <a:latin typeface="Courier"/>
                <a:cs typeface="Courier"/>
              </a:rPr>
              <a:t>bak</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
        <p:nvSpPr>
          <p:cNvPr id="7" name="テキスト ボックス 6"/>
          <p:cNvSpPr txBox="1"/>
          <p:nvPr/>
        </p:nvSpPr>
        <p:spPr>
          <a:xfrm>
            <a:off x="855587" y="3091552"/>
            <a:ext cx="3547328" cy="1200329"/>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or (( </a:t>
            </a:r>
            <a:r>
              <a:rPr kumimoji="1" lang="en-US" altLang="ja-JP" i="1" dirty="0" err="1" smtClean="0">
                <a:solidFill>
                  <a:schemeClr val="accent3"/>
                </a:solidFill>
                <a:latin typeface="Courier"/>
                <a:cs typeface="Courier"/>
              </a:rPr>
              <a:t>i</a:t>
            </a:r>
            <a:r>
              <a:rPr kumimoji="1" lang="en-US" altLang="ja-JP" i="1" dirty="0" smtClean="0">
                <a:solidFill>
                  <a:schemeClr val="accent3"/>
                </a:solidFill>
                <a:latin typeface="Courier"/>
                <a:cs typeface="Courier"/>
              </a:rPr>
              <a:t>=0</a:t>
            </a:r>
            <a:r>
              <a:rPr kumimoji="1" lang="en-US" altLang="ja-JP" dirty="0" smtClean="0">
                <a:solidFill>
                  <a:srgbClr val="00CC33"/>
                </a:solidFill>
                <a:latin typeface="Courier"/>
                <a:cs typeface="Courier"/>
              </a:rPr>
              <a:t>; </a:t>
            </a:r>
            <a:r>
              <a:rPr kumimoji="1" lang="en-US" altLang="ja-JP" i="1" dirty="0" err="1" smtClean="0">
                <a:solidFill>
                  <a:schemeClr val="accent3"/>
                </a:solidFill>
                <a:latin typeface="Courier"/>
                <a:cs typeface="Courier"/>
              </a:rPr>
              <a:t>i</a:t>
            </a:r>
            <a:r>
              <a:rPr kumimoji="1" lang="en-US" altLang="ja-JP" i="1" dirty="0" smtClean="0">
                <a:solidFill>
                  <a:schemeClr val="accent3"/>
                </a:solidFill>
                <a:latin typeface="Courier"/>
                <a:cs typeface="Courier"/>
              </a:rPr>
              <a:t>&lt;10</a:t>
            </a:r>
            <a:r>
              <a:rPr kumimoji="1" lang="en-US" altLang="ja-JP" dirty="0" smtClean="0">
                <a:solidFill>
                  <a:srgbClr val="00CC33"/>
                </a:solidFill>
                <a:latin typeface="Courier"/>
                <a:cs typeface="Courier"/>
              </a:rPr>
              <a:t>; </a:t>
            </a:r>
            <a:r>
              <a:rPr kumimoji="1" lang="en-US" altLang="ja-JP" i="1" dirty="0" err="1" smtClean="0">
                <a:solidFill>
                  <a:schemeClr val="accent3"/>
                </a:solidFill>
                <a:latin typeface="Courier"/>
                <a:cs typeface="Courier"/>
              </a:rPr>
              <a:t>i</a:t>
            </a:r>
            <a:r>
              <a:rPr kumimoji="1" lang="en-US" altLang="ja-JP" i="1" dirty="0" smtClean="0">
                <a:solidFill>
                  <a:schemeClr val="accent3"/>
                </a:solidFill>
                <a:latin typeface="Courier"/>
                <a:cs typeface="Courier"/>
              </a:rPr>
              <a:t>++ </a:t>
            </a:r>
            <a:r>
              <a:rPr kumimoji="1" lang="en-US" altLang="ja-JP" dirty="0" smtClean="0">
                <a:solidFill>
                  <a:srgbClr val="00CC33"/>
                </a:solidFill>
                <a:latin typeface="Courier"/>
                <a:cs typeface="Courier"/>
              </a:rPr>
              <a:t>))</a:t>
            </a:r>
            <a:endParaRPr kumimoji="1" lang="en-US" altLang="ja-JP" i="1" dirty="0" smtClean="0">
              <a:solidFill>
                <a:schemeClr val="accent3"/>
              </a:solidFill>
              <a:latin typeface="Courier"/>
              <a:cs typeface="Courier"/>
            </a:endParaRP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en-US" altLang="ja-JP" dirty="0" smtClean="0">
                <a:solidFill>
                  <a:schemeClr val="bg1"/>
                </a:solidFill>
                <a:latin typeface="Courier"/>
                <a:cs typeface="Courier"/>
              </a:rPr>
              <a:t>echo “$</a:t>
            </a:r>
            <a:r>
              <a:rPr kumimoji="1" lang="en-US" altLang="ja-JP" dirty="0" err="1" smtClean="0">
                <a:solidFill>
                  <a:schemeClr val="bg1"/>
                </a:solidFill>
                <a:latin typeface="Courier"/>
                <a:cs typeface="Courier"/>
              </a:rPr>
              <a:t>i</a:t>
            </a:r>
            <a:r>
              <a:rPr kumimoji="1" lang="en-US" altLang="ja-JP" dirty="0" smtClean="0">
                <a:solidFill>
                  <a:schemeClr val="bg1"/>
                </a:solidFill>
                <a:latin typeface="Courier"/>
                <a:cs typeface="Courier"/>
              </a:rPr>
              <a:t>: hello”</a:t>
            </a: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14118836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a:solidFill>
                  <a:schemeClr val="bg1">
                    <a:lumMod val="65000"/>
                  </a:schemeClr>
                </a:solidFill>
              </a:rPr>
              <a:t>w</a:t>
            </a:r>
            <a:r>
              <a:rPr kumimoji="1" lang="en-US" altLang="ja-JP" sz="2000" dirty="0" smtClean="0">
                <a:solidFill>
                  <a:schemeClr val="bg1">
                    <a:lumMod val="65000"/>
                  </a:schemeClr>
                </a:solidFill>
              </a:rPr>
              <a:t>hile </a:t>
            </a:r>
            <a:r>
              <a:rPr kumimoji="1" lang="ja-JP" altLang="en-US" sz="2000" dirty="0" smtClean="0">
                <a:solidFill>
                  <a:schemeClr val="bg1">
                    <a:lumMod val="65000"/>
                  </a:schemeClr>
                </a:solidFill>
              </a:rPr>
              <a:t> 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725686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a:xfrm>
            <a:off x="457200" y="205980"/>
            <a:ext cx="8229600" cy="633776"/>
          </a:xfrm>
        </p:spPr>
        <p:txBody>
          <a:bodyPr>
            <a:normAutofit/>
          </a:bodyPr>
          <a:lstStyle/>
          <a:p>
            <a:pPr algn="l"/>
            <a:r>
              <a:rPr kumimoji="1" lang="en-US" altLang="ja-JP" sz="3200" dirty="0" smtClean="0">
                <a:solidFill>
                  <a:srgbClr val="FF8000"/>
                </a:solidFill>
                <a:latin typeface="Futura"/>
                <a:cs typeface="Futura"/>
              </a:rPr>
              <a:t>BABAROT</a:t>
            </a:r>
            <a:endParaRPr kumimoji="1" lang="ja-JP" altLang="en-US" sz="3200" dirty="0">
              <a:solidFill>
                <a:srgbClr val="FF8000"/>
              </a:solidFill>
              <a:latin typeface="Futura"/>
              <a:cs typeface="Futura"/>
            </a:endParaRPr>
          </a:p>
        </p:txBody>
      </p:sp>
      <p:pic>
        <p:nvPicPr>
          <p:cNvPr id="5" name="図 4" descr="BABARO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805" y="1031287"/>
            <a:ext cx="3232418" cy="3232418"/>
          </a:xfrm>
          <a:prstGeom prst="ellipse">
            <a:avLst/>
          </a:prstGeom>
          <a:ln>
            <a:noFill/>
          </a:ln>
          <a:effectLst>
            <a:softEdge rad="112500"/>
          </a:effectLst>
        </p:spPr>
      </p:pic>
      <p:pic>
        <p:nvPicPr>
          <p:cNvPr id="7" name="図 6" descr="github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97" y="1847463"/>
            <a:ext cx="514350" cy="514350"/>
          </a:xfrm>
          <a:prstGeom prst="rect">
            <a:avLst/>
          </a:prstGeom>
        </p:spPr>
      </p:pic>
      <p:pic>
        <p:nvPicPr>
          <p:cNvPr id="8" name="図 7" descr="social network189-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759" y="2600773"/>
            <a:ext cx="508388" cy="508388"/>
          </a:xfrm>
          <a:prstGeom prst="rect">
            <a:avLst/>
          </a:prstGeom>
        </p:spPr>
      </p:pic>
      <p:sp>
        <p:nvSpPr>
          <p:cNvPr id="10" name="テキスト ボックス 9"/>
          <p:cNvSpPr txBox="1"/>
          <p:nvPr/>
        </p:nvSpPr>
        <p:spPr>
          <a:xfrm>
            <a:off x="1918664" y="1900148"/>
            <a:ext cx="1633781" cy="461665"/>
          </a:xfrm>
          <a:prstGeom prst="rect">
            <a:avLst/>
          </a:prstGeom>
          <a:noFill/>
        </p:spPr>
        <p:txBody>
          <a:bodyPr wrap="none" rtlCol="0">
            <a:spAutoFit/>
          </a:bodyPr>
          <a:lstStyle/>
          <a:p>
            <a:r>
              <a:rPr kumimoji="1" lang="en-US" altLang="ja-JP" sz="2400" dirty="0" smtClean="0">
                <a:solidFill>
                  <a:srgbClr val="EB6615"/>
                </a:solidFill>
                <a:latin typeface="Futura"/>
                <a:cs typeface="Futura"/>
              </a:rPr>
              <a:t>@b4b4r07</a:t>
            </a:r>
            <a:endParaRPr kumimoji="1" lang="ja-JP" altLang="en-US" sz="2400" dirty="0">
              <a:solidFill>
                <a:srgbClr val="EB6615"/>
              </a:solidFill>
              <a:latin typeface="Futura"/>
              <a:cs typeface="Futura"/>
            </a:endParaRPr>
          </a:p>
        </p:txBody>
      </p:sp>
      <p:sp>
        <p:nvSpPr>
          <p:cNvPr id="11" name="テキスト ボックス 10"/>
          <p:cNvSpPr txBox="1"/>
          <p:nvPr/>
        </p:nvSpPr>
        <p:spPr>
          <a:xfrm>
            <a:off x="1918664" y="2655281"/>
            <a:ext cx="1633781" cy="461665"/>
          </a:xfrm>
          <a:prstGeom prst="rect">
            <a:avLst/>
          </a:prstGeom>
          <a:noFill/>
        </p:spPr>
        <p:txBody>
          <a:bodyPr wrap="none" rtlCol="0">
            <a:spAutoFit/>
          </a:bodyPr>
          <a:lstStyle/>
          <a:p>
            <a:r>
              <a:rPr kumimoji="1" lang="en-US" altLang="ja-JP" sz="2400" dirty="0" smtClean="0">
                <a:solidFill>
                  <a:srgbClr val="EB6615"/>
                </a:solidFill>
                <a:latin typeface="Futura"/>
                <a:cs typeface="Futura"/>
              </a:rPr>
              <a:t>@b4b4r07</a:t>
            </a:r>
            <a:endParaRPr kumimoji="1" lang="ja-JP" altLang="en-US" sz="2400" dirty="0">
              <a:solidFill>
                <a:srgbClr val="EB6615"/>
              </a:solidFill>
              <a:latin typeface="Futura"/>
              <a:cs typeface="Futura"/>
            </a:endParaRPr>
          </a:p>
        </p:txBody>
      </p:sp>
    </p:spTree>
    <p:extLst>
      <p:ext uri="{BB962C8B-B14F-4D97-AF65-F5344CB8AC3E}">
        <p14:creationId xmlns:p14="http://schemas.microsoft.com/office/powerpoint/2010/main" val="40236447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Bourne</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 </a:t>
            </a:r>
            <a:r>
              <a:rPr kumimoji="1" lang="ja-JP" altLang="en-US" sz="2000" dirty="0" smtClean="0">
                <a:solidFill>
                  <a:schemeClr val="bg1">
                    <a:lumMod val="65000"/>
                  </a:schemeClr>
                </a:solidFill>
              </a:rPr>
              <a:t>互換</a:t>
            </a:r>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C Shell </a:t>
            </a:r>
            <a:r>
              <a:rPr kumimoji="1" lang="ja-JP" altLang="en-US" sz="2000" dirty="0" smtClean="0">
                <a:solidFill>
                  <a:schemeClr val="bg1">
                    <a:lumMod val="65000"/>
                  </a:schemeClr>
                </a:solidFill>
              </a:rPr>
              <a:t>互換</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316674029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while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4887699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while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2300630" cy="1200329"/>
          </a:xfrm>
          <a:prstGeom prst="rect">
            <a:avLst/>
          </a:prstGeom>
          <a:noFill/>
        </p:spPr>
        <p:txBody>
          <a:bodyPr wrap="none" rtlCol="0">
            <a:spAutoFit/>
          </a:bodyPr>
          <a:lstStyle/>
          <a:p>
            <a:r>
              <a:rPr kumimoji="1" lang="en-US" altLang="ja-JP" dirty="0" smtClean="0">
                <a:solidFill>
                  <a:srgbClr val="00CC33"/>
                </a:solidFill>
                <a:latin typeface="Courier"/>
                <a:cs typeface="Courier"/>
              </a:rPr>
              <a:t>while </a:t>
            </a:r>
            <a:r>
              <a:rPr kumimoji="1" lang="en-US" altLang="ja-JP" i="1" dirty="0" smtClean="0">
                <a:solidFill>
                  <a:schemeClr val="accent3"/>
                </a:solidFill>
                <a:latin typeface="Courier"/>
                <a:cs typeface="Courier"/>
              </a:rPr>
              <a:t>condition</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16167707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while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2300630" cy="1200329"/>
          </a:xfrm>
          <a:prstGeom prst="rect">
            <a:avLst/>
          </a:prstGeom>
          <a:noFill/>
        </p:spPr>
        <p:txBody>
          <a:bodyPr wrap="none" rtlCol="0">
            <a:spAutoFit/>
          </a:bodyPr>
          <a:lstStyle/>
          <a:p>
            <a:r>
              <a:rPr kumimoji="1" lang="en-US" altLang="ja-JP" dirty="0" smtClean="0">
                <a:solidFill>
                  <a:srgbClr val="00CC33"/>
                </a:solidFill>
                <a:latin typeface="Courier"/>
                <a:cs typeface="Courier"/>
              </a:rPr>
              <a:t>while </a:t>
            </a:r>
            <a:r>
              <a:rPr kumimoji="1" lang="en-US" altLang="ja-JP" i="1" dirty="0" smtClean="0">
                <a:solidFill>
                  <a:schemeClr val="accent3"/>
                </a:solidFill>
                <a:latin typeface="Courier"/>
                <a:cs typeface="Courier"/>
              </a:rPr>
              <a:t>condition</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
        <p:nvSpPr>
          <p:cNvPr id="6" name="テキスト ボックス 5"/>
          <p:cNvSpPr txBox="1"/>
          <p:nvPr/>
        </p:nvSpPr>
        <p:spPr>
          <a:xfrm>
            <a:off x="4607422" y="1330158"/>
            <a:ext cx="3634097" cy="707886"/>
          </a:xfrm>
          <a:prstGeom prst="rect">
            <a:avLst/>
          </a:prstGeom>
          <a:noFill/>
        </p:spPr>
        <p:txBody>
          <a:bodyPr wrap="none" rtlCol="0">
            <a:spAutoFit/>
          </a:bodyPr>
          <a:lstStyle/>
          <a:p>
            <a:r>
              <a:rPr kumimoji="1" lang="en-US" altLang="ja-JP" sz="2000" i="1" dirty="0" err="1">
                <a:solidFill>
                  <a:schemeClr val="accent3"/>
                </a:solidFill>
                <a:latin typeface="Courier"/>
                <a:cs typeface="Courier"/>
              </a:rPr>
              <a:t>c</a:t>
            </a:r>
            <a:r>
              <a:rPr kumimoji="1" lang="en-US" altLang="ja-JP" sz="2000" i="1" dirty="0" err="1" smtClean="0">
                <a:solidFill>
                  <a:schemeClr val="accent3"/>
                </a:solidFill>
                <a:latin typeface="Courier"/>
                <a:cs typeface="Courier"/>
              </a:rPr>
              <a:t>onditdion</a:t>
            </a:r>
            <a:r>
              <a:rPr kumimoji="1" lang="en-US" altLang="ja-JP" sz="2000" dirty="0" smtClean="0">
                <a:solidFill>
                  <a:schemeClr val="accent3"/>
                </a:solidFill>
              </a:rPr>
              <a:t> </a:t>
            </a:r>
            <a:r>
              <a:rPr kumimoji="1" lang="ja-JP" altLang="en-US" sz="2000" dirty="0" smtClean="0">
                <a:solidFill>
                  <a:schemeClr val="bg1">
                    <a:lumMod val="65000"/>
                  </a:schemeClr>
                </a:solidFill>
              </a:rPr>
              <a:t>が真である限り，</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ja-JP" altLang="en-US" sz="2000" dirty="0" smtClean="0">
                <a:solidFill>
                  <a:schemeClr val="bg1"/>
                </a:solidFill>
              </a:rPr>
              <a:t>処理</a:t>
            </a:r>
            <a:r>
              <a:rPr kumimoji="1" lang="ja-JP" altLang="en-US" sz="2000" dirty="0" smtClean="0">
                <a:solidFill>
                  <a:schemeClr val="bg1">
                    <a:lumMod val="65000"/>
                  </a:schemeClr>
                </a:solidFill>
              </a:rPr>
              <a:t>を実行する</a:t>
            </a:r>
            <a:endParaRPr kumimoji="1" lang="ja-JP" altLang="en-US" sz="2000" dirty="0">
              <a:solidFill>
                <a:schemeClr val="bg1">
                  <a:lumMod val="65000"/>
                </a:schemeClr>
              </a:solidFill>
            </a:endParaRPr>
          </a:p>
        </p:txBody>
      </p:sp>
    </p:spTree>
    <p:extLst>
      <p:ext uri="{BB962C8B-B14F-4D97-AF65-F5344CB8AC3E}">
        <p14:creationId xmlns:p14="http://schemas.microsoft.com/office/powerpoint/2010/main" val="311064358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while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無限ループ</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2300630" cy="1200329"/>
          </a:xfrm>
          <a:prstGeom prst="rect">
            <a:avLst/>
          </a:prstGeom>
          <a:noFill/>
        </p:spPr>
        <p:txBody>
          <a:bodyPr wrap="none" rtlCol="0">
            <a:spAutoFit/>
          </a:bodyPr>
          <a:lstStyle/>
          <a:p>
            <a:r>
              <a:rPr kumimoji="1" lang="en-US" altLang="ja-JP" dirty="0" smtClean="0">
                <a:solidFill>
                  <a:srgbClr val="00CC33"/>
                </a:solidFill>
                <a:latin typeface="Courier"/>
                <a:cs typeface="Courier"/>
              </a:rPr>
              <a:t>while </a:t>
            </a:r>
            <a:r>
              <a:rPr kumimoji="1" lang="en-US" altLang="ja-JP" i="1" dirty="0" smtClean="0">
                <a:solidFill>
                  <a:schemeClr val="accent3"/>
                </a:solidFill>
                <a:latin typeface="Courier"/>
                <a:cs typeface="Courier"/>
              </a:rPr>
              <a:t>condition</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
        <p:nvSpPr>
          <p:cNvPr id="6" name="テキスト ボックス 5"/>
          <p:cNvSpPr txBox="1"/>
          <p:nvPr/>
        </p:nvSpPr>
        <p:spPr>
          <a:xfrm>
            <a:off x="4607422" y="1330158"/>
            <a:ext cx="3634097" cy="707886"/>
          </a:xfrm>
          <a:prstGeom prst="rect">
            <a:avLst/>
          </a:prstGeom>
          <a:noFill/>
        </p:spPr>
        <p:txBody>
          <a:bodyPr wrap="none" rtlCol="0">
            <a:spAutoFit/>
          </a:bodyPr>
          <a:lstStyle/>
          <a:p>
            <a:r>
              <a:rPr kumimoji="1" lang="en-US" altLang="ja-JP" sz="2000" i="1" dirty="0" err="1">
                <a:solidFill>
                  <a:schemeClr val="accent3"/>
                </a:solidFill>
                <a:latin typeface="Courier"/>
                <a:cs typeface="Courier"/>
              </a:rPr>
              <a:t>c</a:t>
            </a:r>
            <a:r>
              <a:rPr kumimoji="1" lang="en-US" altLang="ja-JP" sz="2000" i="1" dirty="0" err="1" smtClean="0">
                <a:solidFill>
                  <a:schemeClr val="accent3"/>
                </a:solidFill>
                <a:latin typeface="Courier"/>
                <a:cs typeface="Courier"/>
              </a:rPr>
              <a:t>onditdion</a:t>
            </a:r>
            <a:r>
              <a:rPr kumimoji="1" lang="en-US" altLang="ja-JP" sz="2000" dirty="0" smtClean="0">
                <a:solidFill>
                  <a:schemeClr val="accent3"/>
                </a:solidFill>
              </a:rPr>
              <a:t> </a:t>
            </a:r>
            <a:r>
              <a:rPr kumimoji="1" lang="ja-JP" altLang="en-US" sz="2000" dirty="0" smtClean="0">
                <a:solidFill>
                  <a:schemeClr val="bg1">
                    <a:lumMod val="65000"/>
                  </a:schemeClr>
                </a:solidFill>
              </a:rPr>
              <a:t>が真である限り，</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ja-JP" altLang="en-US" sz="2000" dirty="0" smtClean="0">
                <a:solidFill>
                  <a:schemeClr val="bg1"/>
                </a:solidFill>
              </a:rPr>
              <a:t>処理</a:t>
            </a:r>
            <a:r>
              <a:rPr kumimoji="1" lang="ja-JP" altLang="en-US" sz="2000" dirty="0" smtClean="0">
                <a:solidFill>
                  <a:schemeClr val="bg1">
                    <a:lumMod val="65000"/>
                  </a:schemeClr>
                </a:solidFill>
              </a:rPr>
              <a:t>を実行する</a:t>
            </a:r>
            <a:endParaRPr kumimoji="1" lang="ja-JP" altLang="en-US" sz="2000" dirty="0">
              <a:solidFill>
                <a:schemeClr val="bg1">
                  <a:lumMod val="65000"/>
                </a:schemeClr>
              </a:solidFill>
            </a:endParaRPr>
          </a:p>
        </p:txBody>
      </p:sp>
    </p:spTree>
    <p:extLst>
      <p:ext uri="{BB962C8B-B14F-4D97-AF65-F5344CB8AC3E}">
        <p14:creationId xmlns:p14="http://schemas.microsoft.com/office/powerpoint/2010/main" val="12120674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while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無限ループ</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860612" y="1459075"/>
            <a:ext cx="2300630" cy="1200329"/>
          </a:xfrm>
          <a:prstGeom prst="rect">
            <a:avLst/>
          </a:prstGeom>
          <a:noFill/>
        </p:spPr>
        <p:txBody>
          <a:bodyPr wrap="none" rtlCol="0">
            <a:spAutoFit/>
          </a:bodyPr>
          <a:lstStyle/>
          <a:p>
            <a:r>
              <a:rPr kumimoji="1" lang="en-US" altLang="ja-JP" dirty="0" smtClean="0">
                <a:solidFill>
                  <a:srgbClr val="00CC33"/>
                </a:solidFill>
                <a:latin typeface="Courier"/>
                <a:cs typeface="Courier"/>
              </a:rPr>
              <a:t>while </a:t>
            </a:r>
            <a:r>
              <a:rPr kumimoji="1" lang="en-US" altLang="ja-JP" i="1" dirty="0" smtClean="0">
                <a:solidFill>
                  <a:schemeClr val="accent3"/>
                </a:solidFill>
                <a:latin typeface="Courier"/>
                <a:cs typeface="Courier"/>
              </a:rPr>
              <a:t>condition</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
        <p:nvSpPr>
          <p:cNvPr id="6" name="テキスト ボックス 5"/>
          <p:cNvSpPr txBox="1"/>
          <p:nvPr/>
        </p:nvSpPr>
        <p:spPr>
          <a:xfrm>
            <a:off x="4607422" y="1330158"/>
            <a:ext cx="3634097" cy="707886"/>
          </a:xfrm>
          <a:prstGeom prst="rect">
            <a:avLst/>
          </a:prstGeom>
          <a:noFill/>
        </p:spPr>
        <p:txBody>
          <a:bodyPr wrap="none" rtlCol="0">
            <a:spAutoFit/>
          </a:bodyPr>
          <a:lstStyle/>
          <a:p>
            <a:r>
              <a:rPr kumimoji="1" lang="en-US" altLang="ja-JP" sz="2000" i="1" dirty="0" err="1">
                <a:solidFill>
                  <a:schemeClr val="accent3"/>
                </a:solidFill>
                <a:latin typeface="Courier"/>
                <a:cs typeface="Courier"/>
              </a:rPr>
              <a:t>c</a:t>
            </a:r>
            <a:r>
              <a:rPr kumimoji="1" lang="en-US" altLang="ja-JP" sz="2000" i="1" dirty="0" err="1" smtClean="0">
                <a:solidFill>
                  <a:schemeClr val="accent3"/>
                </a:solidFill>
                <a:latin typeface="Courier"/>
                <a:cs typeface="Courier"/>
              </a:rPr>
              <a:t>onditdion</a:t>
            </a:r>
            <a:r>
              <a:rPr kumimoji="1" lang="en-US" altLang="ja-JP" sz="2000" dirty="0" smtClean="0">
                <a:solidFill>
                  <a:schemeClr val="accent3"/>
                </a:solidFill>
              </a:rPr>
              <a:t> </a:t>
            </a:r>
            <a:r>
              <a:rPr kumimoji="1" lang="ja-JP" altLang="en-US" sz="2000" dirty="0" smtClean="0">
                <a:solidFill>
                  <a:schemeClr val="bg1">
                    <a:lumMod val="65000"/>
                  </a:schemeClr>
                </a:solidFill>
              </a:rPr>
              <a:t>が真である限り，</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ja-JP" altLang="en-US" sz="2000" dirty="0" smtClean="0">
                <a:solidFill>
                  <a:schemeClr val="bg1"/>
                </a:solidFill>
              </a:rPr>
              <a:t>処理</a:t>
            </a:r>
            <a:r>
              <a:rPr kumimoji="1" lang="ja-JP" altLang="en-US" sz="2000" dirty="0" smtClean="0">
                <a:solidFill>
                  <a:schemeClr val="bg1">
                    <a:lumMod val="65000"/>
                  </a:schemeClr>
                </a:solidFill>
              </a:rPr>
              <a:t>を実行する</a:t>
            </a:r>
            <a:endParaRPr kumimoji="1" lang="ja-JP" altLang="en-US" sz="2000" dirty="0">
              <a:solidFill>
                <a:schemeClr val="bg1">
                  <a:lumMod val="65000"/>
                </a:schemeClr>
              </a:solidFill>
            </a:endParaRPr>
          </a:p>
        </p:txBody>
      </p:sp>
      <p:sp>
        <p:nvSpPr>
          <p:cNvPr id="7" name="テキスト ボックス 6"/>
          <p:cNvSpPr txBox="1"/>
          <p:nvPr/>
        </p:nvSpPr>
        <p:spPr>
          <a:xfrm>
            <a:off x="855587" y="3311989"/>
            <a:ext cx="1608020" cy="1200329"/>
          </a:xfrm>
          <a:prstGeom prst="rect">
            <a:avLst/>
          </a:prstGeom>
          <a:noFill/>
        </p:spPr>
        <p:txBody>
          <a:bodyPr wrap="none" rtlCol="0">
            <a:spAutoFit/>
          </a:bodyPr>
          <a:lstStyle/>
          <a:p>
            <a:r>
              <a:rPr kumimoji="1" lang="en-US" altLang="ja-JP" dirty="0" smtClean="0">
                <a:solidFill>
                  <a:srgbClr val="00CC33"/>
                </a:solidFill>
                <a:latin typeface="Courier"/>
                <a:cs typeface="Courier"/>
              </a:rPr>
              <a:t>while </a:t>
            </a:r>
            <a:r>
              <a:rPr kumimoji="1" lang="en-US" altLang="ja-JP" i="1" dirty="0" smtClean="0">
                <a:solidFill>
                  <a:schemeClr val="accent3"/>
                </a:solidFill>
                <a:latin typeface="Courier"/>
                <a:cs typeface="Courier"/>
              </a:rPr>
              <a:t>true</a:t>
            </a:r>
          </a:p>
          <a:p>
            <a:r>
              <a:rPr kumimoji="1" lang="en-US" altLang="ja-JP" dirty="0" smtClean="0">
                <a:solidFill>
                  <a:srgbClr val="00CC33"/>
                </a:solidFill>
                <a:latin typeface="Courier"/>
                <a:cs typeface="Courier"/>
              </a:rPr>
              <a:t>do</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smtClean="0">
                <a:solidFill>
                  <a:srgbClr val="00CC33"/>
                </a:solidFill>
                <a:latin typeface="Courier"/>
                <a:cs typeface="Courier"/>
              </a:rPr>
              <a:t>done</a:t>
            </a:r>
            <a:endParaRPr kumimoji="1" lang="ja-JP" altLang="en-US" dirty="0">
              <a:solidFill>
                <a:srgbClr val="00CC33"/>
              </a:solidFill>
              <a:latin typeface="Courier"/>
              <a:cs typeface="Courier"/>
            </a:endParaRPr>
          </a:p>
        </p:txBody>
      </p:sp>
      <p:sp>
        <p:nvSpPr>
          <p:cNvPr id="8" name="テキスト ボックス 7"/>
          <p:cNvSpPr txBox="1"/>
          <p:nvPr/>
        </p:nvSpPr>
        <p:spPr>
          <a:xfrm>
            <a:off x="4607422" y="3311989"/>
            <a:ext cx="2200160" cy="1631216"/>
          </a:xfrm>
          <a:prstGeom prst="rect">
            <a:avLst/>
          </a:prstGeom>
          <a:noFill/>
        </p:spPr>
        <p:txBody>
          <a:bodyPr wrap="none" rtlCol="0">
            <a:spAutoFit/>
          </a:bodyPr>
          <a:lstStyle/>
          <a:p>
            <a:r>
              <a:rPr kumimoji="1" lang="en-US" altLang="ja-JP" sz="2000" i="1" dirty="0">
                <a:solidFill>
                  <a:schemeClr val="accent3"/>
                </a:solidFill>
                <a:latin typeface="Courier"/>
                <a:cs typeface="Courier"/>
              </a:rPr>
              <a:t>t</a:t>
            </a:r>
            <a:r>
              <a:rPr kumimoji="1" lang="en-US" altLang="ja-JP" sz="2000" i="1" dirty="0" smtClean="0">
                <a:solidFill>
                  <a:schemeClr val="accent3"/>
                </a:solidFill>
                <a:latin typeface="Courier"/>
                <a:cs typeface="Courier"/>
              </a:rPr>
              <a:t>rue </a:t>
            </a:r>
            <a:r>
              <a:rPr kumimoji="1" lang="ja-JP" altLang="en-US" sz="2000" dirty="0" smtClean="0">
                <a:solidFill>
                  <a:schemeClr val="bg1">
                    <a:lumMod val="65000"/>
                  </a:schemeClr>
                </a:solidFill>
                <a:latin typeface="Courier"/>
                <a:cs typeface="Courier"/>
              </a:rPr>
              <a:t>に入るのは</a:t>
            </a:r>
            <a:endParaRPr kumimoji="1" lang="en-US" altLang="ja-JP" sz="2000" dirty="0" smtClean="0">
              <a:solidFill>
                <a:schemeClr val="bg1">
                  <a:lumMod val="65000"/>
                </a:schemeClr>
              </a:solidFill>
              <a:latin typeface="Courier"/>
              <a:cs typeface="Courier"/>
            </a:endParaRPr>
          </a:p>
          <a:p>
            <a:pPr marL="342900" indent="-342900">
              <a:buFont typeface="Arial"/>
              <a:buChar char="•"/>
            </a:pPr>
            <a:r>
              <a:rPr kumimoji="1" lang="en-US" altLang="ja-JP" sz="2000" dirty="0">
                <a:solidFill>
                  <a:schemeClr val="accent3"/>
                </a:solidFill>
                <a:latin typeface="Courier"/>
                <a:cs typeface="Courier"/>
              </a:rPr>
              <a:t>t</a:t>
            </a:r>
            <a:r>
              <a:rPr kumimoji="1" lang="en-US" altLang="ja-JP" sz="2000" dirty="0" smtClean="0">
                <a:solidFill>
                  <a:schemeClr val="accent3"/>
                </a:solidFill>
                <a:latin typeface="Courier"/>
                <a:cs typeface="Courier"/>
              </a:rPr>
              <a:t>rue</a:t>
            </a:r>
          </a:p>
          <a:p>
            <a:pPr marL="342900" indent="-342900">
              <a:buFont typeface="Arial"/>
              <a:buChar char="•"/>
            </a:pPr>
            <a:r>
              <a:rPr kumimoji="1" lang="en-US" altLang="ja-JP" sz="2000" dirty="0">
                <a:solidFill>
                  <a:schemeClr val="accent3"/>
                </a:solidFill>
                <a:latin typeface="Courier"/>
                <a:cs typeface="Courier"/>
              </a:rPr>
              <a:t>t</a:t>
            </a:r>
            <a:r>
              <a:rPr kumimoji="1" lang="en-US" altLang="ja-JP" sz="2000" dirty="0" smtClean="0">
                <a:solidFill>
                  <a:schemeClr val="accent3"/>
                </a:solidFill>
                <a:latin typeface="Courier"/>
                <a:cs typeface="Courier"/>
              </a:rPr>
              <a:t>est 1</a:t>
            </a:r>
          </a:p>
          <a:p>
            <a:pPr marL="342900" indent="-342900">
              <a:buFont typeface="Arial"/>
              <a:buChar char="•"/>
            </a:pPr>
            <a:r>
              <a:rPr kumimoji="1" lang="en-US" altLang="ja-JP" sz="2000" dirty="0" smtClean="0">
                <a:solidFill>
                  <a:schemeClr val="accent3"/>
                </a:solidFill>
                <a:latin typeface="Courier"/>
                <a:cs typeface="Courier"/>
              </a:rPr>
              <a:t>[ 1 ]</a:t>
            </a:r>
          </a:p>
          <a:p>
            <a:pPr marL="342900" indent="-342900">
              <a:buFont typeface="Arial"/>
              <a:buChar char="•"/>
            </a:pPr>
            <a:r>
              <a:rPr kumimoji="1" lang="en-US" altLang="ja-JP" sz="2000" dirty="0">
                <a:solidFill>
                  <a:schemeClr val="accent3"/>
                </a:solidFill>
                <a:latin typeface="Courier"/>
                <a:cs typeface="Courier"/>
              </a:rPr>
              <a:t>:</a:t>
            </a:r>
            <a:endParaRPr kumimoji="1" lang="ja-JP" altLang="en-US" sz="2000" dirty="0">
              <a:solidFill>
                <a:schemeClr val="accent3"/>
              </a:solidFill>
            </a:endParaRPr>
          </a:p>
        </p:txBody>
      </p:sp>
    </p:spTree>
    <p:extLst>
      <p:ext uri="{BB962C8B-B14F-4D97-AF65-F5344CB8AC3E}">
        <p14:creationId xmlns:p14="http://schemas.microsoft.com/office/powerpoint/2010/main" val="13822716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a:solidFill>
                  <a:schemeClr val="bg1">
                    <a:lumMod val="65000"/>
                  </a:schemeClr>
                </a:solidFill>
              </a:rPr>
              <a:t>w</a:t>
            </a:r>
            <a:r>
              <a:rPr kumimoji="1" lang="en-US" altLang="ja-JP" sz="2000" dirty="0" smtClean="0">
                <a:solidFill>
                  <a:schemeClr val="bg1">
                    <a:lumMod val="65000"/>
                  </a:schemeClr>
                </a:solidFill>
              </a:rPr>
              <a:t>hile </a:t>
            </a:r>
            <a:r>
              <a:rPr kumimoji="1" lang="ja-JP" altLang="en-US" sz="2000" dirty="0" smtClean="0">
                <a:solidFill>
                  <a:schemeClr val="bg1">
                    <a:lumMod val="65000"/>
                  </a:schemeClr>
                </a:solidFill>
              </a:rPr>
              <a:t> 文</a:t>
            </a:r>
            <a:endParaRPr kumimoji="1" lang="en-US" altLang="ja-JP" sz="2000" dirty="0">
              <a:solidFill>
                <a:schemeClr val="bg1">
                  <a:lumMod val="65000"/>
                </a:schemeClr>
              </a:solidFill>
            </a:endParaRPr>
          </a:p>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2637047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95843642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シェルスクリプトでは</a:t>
            </a:r>
            <a:r>
              <a:rPr kumimoji="1" lang="en-US" altLang="ja-JP" sz="1600" dirty="0" smtClean="0">
                <a:solidFill>
                  <a:schemeClr val="bg1">
                    <a:lumMod val="65000"/>
                  </a:schemeClr>
                </a:solidFill>
              </a:rPr>
              <a:t> </a:t>
            </a:r>
            <a:r>
              <a:rPr kumimoji="1" lang="en-US" altLang="ja-JP" sz="1600" dirty="0" smtClean="0">
                <a:solidFill>
                  <a:schemeClr val="bg2"/>
                </a:solidFill>
              </a:rPr>
              <a:t>0</a:t>
            </a:r>
            <a:r>
              <a:rPr kumimoji="1" lang="ja-JP" altLang="en-US" sz="1600" dirty="0" smtClean="0">
                <a:solidFill>
                  <a:schemeClr val="bg2"/>
                </a:solidFill>
              </a:rPr>
              <a:t> が真，非</a:t>
            </a:r>
            <a:r>
              <a:rPr kumimoji="1" lang="en-US" altLang="ja-JP" sz="1600" dirty="0" smtClean="0">
                <a:solidFill>
                  <a:schemeClr val="bg2"/>
                </a:solidFill>
              </a:rPr>
              <a:t> 0</a:t>
            </a:r>
            <a:r>
              <a:rPr kumimoji="1" lang="ja-JP" altLang="en-US" sz="1600" dirty="0">
                <a:solidFill>
                  <a:schemeClr val="bg2"/>
                </a:solidFill>
              </a:rPr>
              <a:t> </a:t>
            </a:r>
            <a:r>
              <a:rPr kumimoji="1" lang="ja-JP" altLang="en-US" sz="1600" dirty="0" smtClean="0">
                <a:solidFill>
                  <a:schemeClr val="bg2"/>
                </a:solidFill>
              </a:rPr>
              <a:t>が偽</a:t>
            </a:r>
            <a:endParaRPr kumimoji="1" lang="en-US" altLang="ja-JP" sz="1600" dirty="0" smtClean="0">
              <a:solidFill>
                <a:schemeClr val="bg2"/>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7203988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シェルスクリプトでは</a:t>
            </a:r>
            <a:r>
              <a:rPr kumimoji="1" lang="en-US" altLang="ja-JP" sz="1600" dirty="0" smtClean="0">
                <a:solidFill>
                  <a:schemeClr val="bg1">
                    <a:lumMod val="65000"/>
                  </a:schemeClr>
                </a:solidFill>
              </a:rPr>
              <a:t> </a:t>
            </a:r>
            <a:r>
              <a:rPr kumimoji="1" lang="en-US" altLang="ja-JP" sz="1600" dirty="0" smtClean="0">
                <a:solidFill>
                  <a:schemeClr val="bg2"/>
                </a:solidFill>
              </a:rPr>
              <a:t>0</a:t>
            </a:r>
            <a:r>
              <a:rPr kumimoji="1" lang="ja-JP" altLang="en-US" sz="1600" dirty="0" smtClean="0">
                <a:solidFill>
                  <a:schemeClr val="bg2"/>
                </a:solidFill>
              </a:rPr>
              <a:t> が真，非</a:t>
            </a:r>
            <a:r>
              <a:rPr kumimoji="1" lang="en-US" altLang="ja-JP" sz="1600" dirty="0" smtClean="0">
                <a:solidFill>
                  <a:schemeClr val="bg2"/>
                </a:solidFill>
              </a:rPr>
              <a:t> 0</a:t>
            </a:r>
            <a:r>
              <a:rPr kumimoji="1" lang="ja-JP" altLang="en-US" sz="1600" dirty="0">
                <a:solidFill>
                  <a:schemeClr val="bg2"/>
                </a:solidFill>
              </a:rPr>
              <a:t> </a:t>
            </a:r>
            <a:r>
              <a:rPr kumimoji="1" lang="ja-JP" altLang="en-US" sz="1600" dirty="0" smtClean="0">
                <a:solidFill>
                  <a:schemeClr val="bg2"/>
                </a:solidFill>
              </a:rPr>
              <a:t>が偽</a:t>
            </a:r>
            <a:endParaRPr kumimoji="1" lang="en-US" altLang="ja-JP" sz="1600" dirty="0" smtClean="0">
              <a:solidFill>
                <a:schemeClr val="bg2"/>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rue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コマンドは真を返すだけ，</a:t>
            </a:r>
            <a:r>
              <a:rPr kumimoji="1" lang="en-US" altLang="ja-JP" sz="1600" dirty="0" smtClean="0">
                <a:solidFill>
                  <a:srgbClr val="00CC33"/>
                </a:solidFill>
                <a:latin typeface="Courier"/>
                <a:cs typeface="Courier"/>
              </a:rPr>
              <a:t>false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コマンドは偽を返す</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7297216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シェルスクリプトでは</a:t>
            </a:r>
            <a:r>
              <a:rPr kumimoji="1" lang="en-US" altLang="ja-JP" sz="1600" dirty="0" smtClean="0">
                <a:solidFill>
                  <a:schemeClr val="bg1">
                    <a:lumMod val="65000"/>
                  </a:schemeClr>
                </a:solidFill>
              </a:rPr>
              <a:t> </a:t>
            </a:r>
            <a:r>
              <a:rPr kumimoji="1" lang="en-US" altLang="ja-JP" sz="1600" dirty="0" smtClean="0">
                <a:solidFill>
                  <a:schemeClr val="bg2"/>
                </a:solidFill>
              </a:rPr>
              <a:t>0</a:t>
            </a:r>
            <a:r>
              <a:rPr kumimoji="1" lang="ja-JP" altLang="en-US" sz="1600" dirty="0" smtClean="0">
                <a:solidFill>
                  <a:schemeClr val="bg2"/>
                </a:solidFill>
              </a:rPr>
              <a:t> が真，非</a:t>
            </a:r>
            <a:r>
              <a:rPr kumimoji="1" lang="en-US" altLang="ja-JP" sz="1600" dirty="0" smtClean="0">
                <a:solidFill>
                  <a:schemeClr val="bg2"/>
                </a:solidFill>
              </a:rPr>
              <a:t> 0</a:t>
            </a:r>
            <a:r>
              <a:rPr kumimoji="1" lang="ja-JP" altLang="en-US" sz="1600" dirty="0">
                <a:solidFill>
                  <a:schemeClr val="bg2"/>
                </a:solidFill>
              </a:rPr>
              <a:t> </a:t>
            </a:r>
            <a:r>
              <a:rPr kumimoji="1" lang="ja-JP" altLang="en-US" sz="1600" dirty="0" smtClean="0">
                <a:solidFill>
                  <a:schemeClr val="bg2"/>
                </a:solidFill>
              </a:rPr>
              <a:t>が偽</a:t>
            </a:r>
            <a:endParaRPr kumimoji="1" lang="en-US" altLang="ja-JP" sz="1600" dirty="0" smtClean="0">
              <a:solidFill>
                <a:schemeClr val="bg2"/>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rue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コマンドは真を返すだけ，</a:t>
            </a:r>
            <a:r>
              <a:rPr kumimoji="1" lang="en-US" altLang="ja-JP" sz="1600" dirty="0" smtClean="0">
                <a:solidFill>
                  <a:srgbClr val="00CC33"/>
                </a:solidFill>
                <a:latin typeface="Courier"/>
                <a:cs typeface="Courier"/>
              </a:rPr>
              <a:t>false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コマンドは偽を返す</a:t>
            </a:r>
            <a:endParaRPr kumimoji="1" lang="en-US" altLang="ja-JP" sz="1600" dirty="0" smtClean="0">
              <a:solidFill>
                <a:schemeClr val="bg1">
                  <a:lumMod val="65000"/>
                </a:schemeClr>
              </a:solidFill>
            </a:endParaRPr>
          </a:p>
          <a:p>
            <a:pPr lvl="1"/>
            <a:r>
              <a:rPr kumimoji="1" lang="ja-JP" altLang="en-US" sz="1600" dirty="0" smtClean="0">
                <a:solidFill>
                  <a:srgbClr val="00CC33"/>
                </a:solidFill>
                <a:latin typeface="Courier"/>
                <a:cs typeface="Courier"/>
                <a:sym typeface="Wingdings"/>
              </a:rPr>
              <a:t>：</a:t>
            </a:r>
            <a:r>
              <a:rPr kumimoji="1" lang="ja-JP" altLang="en-US" sz="1600" dirty="0" smtClean="0">
                <a:solidFill>
                  <a:schemeClr val="bg1">
                    <a:lumMod val="65000"/>
                  </a:schemeClr>
                </a:solidFill>
                <a:sym typeface="Wingdings"/>
              </a:rPr>
              <a:t>（コロン</a:t>
            </a:r>
            <a:r>
              <a:rPr kumimoji="1" lang="ja-JP" altLang="en-US" sz="1600" dirty="0" smtClean="0">
                <a:solidFill>
                  <a:schemeClr val="bg1">
                    <a:lumMod val="65000"/>
                  </a:schemeClr>
                </a:solidFill>
              </a:rPr>
              <a:t>）は何もしないコマンド（</a:t>
            </a:r>
            <a:r>
              <a:rPr kumimoji="1" lang="en-US" altLang="ja-JP" sz="1600" dirty="0" smtClean="0">
                <a:solidFill>
                  <a:srgbClr val="00CC33"/>
                </a:solidFill>
                <a:latin typeface="Courier"/>
                <a:cs typeface="Courier"/>
              </a:rPr>
              <a:t>true</a:t>
            </a:r>
            <a:r>
              <a:rPr kumimoji="1" lang="ja-JP" altLang="en-US" sz="1600" dirty="0" smtClean="0">
                <a:solidFill>
                  <a:srgbClr val="00CC33"/>
                </a:solidFill>
              </a:rPr>
              <a:t> </a:t>
            </a:r>
            <a:r>
              <a:rPr kumimoji="1" lang="ja-JP" altLang="en-US" sz="1600" dirty="0" smtClean="0">
                <a:solidFill>
                  <a:schemeClr val="bg1">
                    <a:lumMod val="65000"/>
                  </a:schemeClr>
                </a:solidFill>
              </a:rPr>
              <a:t>とだいたい同じ）</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368710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Bourne</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 </a:t>
            </a:r>
            <a:r>
              <a:rPr kumimoji="1" lang="ja-JP" altLang="en-US" sz="2000" dirty="0" smtClean="0">
                <a:solidFill>
                  <a:schemeClr val="bg1">
                    <a:lumMod val="65000"/>
                  </a:schemeClr>
                </a:solidFill>
              </a:rPr>
              <a:t>互換</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31667402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シェルスクリプトでは</a:t>
            </a:r>
            <a:r>
              <a:rPr kumimoji="1" lang="en-US" altLang="ja-JP" sz="1600" dirty="0" smtClean="0">
                <a:solidFill>
                  <a:schemeClr val="bg1">
                    <a:lumMod val="65000"/>
                  </a:schemeClr>
                </a:solidFill>
              </a:rPr>
              <a:t> </a:t>
            </a:r>
            <a:r>
              <a:rPr kumimoji="1" lang="en-US" altLang="ja-JP" sz="1600" dirty="0" smtClean="0">
                <a:solidFill>
                  <a:schemeClr val="bg2"/>
                </a:solidFill>
              </a:rPr>
              <a:t>0</a:t>
            </a:r>
            <a:r>
              <a:rPr kumimoji="1" lang="ja-JP" altLang="en-US" sz="1600" dirty="0" smtClean="0">
                <a:solidFill>
                  <a:schemeClr val="bg2"/>
                </a:solidFill>
              </a:rPr>
              <a:t> が真，非</a:t>
            </a:r>
            <a:r>
              <a:rPr kumimoji="1" lang="en-US" altLang="ja-JP" sz="1600" dirty="0" smtClean="0">
                <a:solidFill>
                  <a:schemeClr val="bg2"/>
                </a:solidFill>
              </a:rPr>
              <a:t> 0</a:t>
            </a:r>
            <a:r>
              <a:rPr kumimoji="1" lang="ja-JP" altLang="en-US" sz="1600" dirty="0">
                <a:solidFill>
                  <a:schemeClr val="bg2"/>
                </a:solidFill>
              </a:rPr>
              <a:t> </a:t>
            </a:r>
            <a:r>
              <a:rPr kumimoji="1" lang="ja-JP" altLang="en-US" sz="1600" dirty="0" smtClean="0">
                <a:solidFill>
                  <a:schemeClr val="bg2"/>
                </a:solidFill>
              </a:rPr>
              <a:t>が偽</a:t>
            </a:r>
            <a:endParaRPr kumimoji="1" lang="en-US" altLang="ja-JP" sz="1600" dirty="0" smtClean="0">
              <a:solidFill>
                <a:schemeClr val="bg2"/>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rue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コマンドは真を返すだけ，</a:t>
            </a:r>
            <a:r>
              <a:rPr kumimoji="1" lang="en-US" altLang="ja-JP" sz="1600" dirty="0" smtClean="0">
                <a:solidFill>
                  <a:srgbClr val="00CC33"/>
                </a:solidFill>
                <a:latin typeface="Courier"/>
                <a:cs typeface="Courier"/>
              </a:rPr>
              <a:t>false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コマンドは偽を返す</a:t>
            </a:r>
            <a:endParaRPr kumimoji="1" lang="en-US" altLang="ja-JP" sz="1600" dirty="0" smtClean="0">
              <a:solidFill>
                <a:schemeClr val="bg1">
                  <a:lumMod val="65000"/>
                </a:schemeClr>
              </a:solidFill>
            </a:endParaRPr>
          </a:p>
          <a:p>
            <a:pPr lvl="1"/>
            <a:r>
              <a:rPr kumimoji="1" lang="ja-JP" altLang="en-US" sz="1600" dirty="0" smtClean="0">
                <a:solidFill>
                  <a:srgbClr val="00CC33"/>
                </a:solidFill>
                <a:latin typeface="Courier"/>
                <a:cs typeface="Courier"/>
                <a:sym typeface="Wingdings"/>
              </a:rPr>
              <a:t>：</a:t>
            </a:r>
            <a:r>
              <a:rPr kumimoji="1" lang="ja-JP" altLang="en-US" sz="1600" dirty="0" smtClean="0">
                <a:solidFill>
                  <a:schemeClr val="bg1">
                    <a:lumMod val="65000"/>
                  </a:schemeClr>
                </a:solidFill>
                <a:sym typeface="Wingdings"/>
              </a:rPr>
              <a:t>（コロン</a:t>
            </a:r>
            <a:r>
              <a:rPr kumimoji="1" lang="ja-JP" altLang="en-US" sz="1600" dirty="0" smtClean="0">
                <a:solidFill>
                  <a:schemeClr val="bg1">
                    <a:lumMod val="65000"/>
                  </a:schemeClr>
                </a:solidFill>
              </a:rPr>
              <a:t>）は何もしないコマンド（</a:t>
            </a:r>
            <a:r>
              <a:rPr kumimoji="1" lang="en-US" altLang="ja-JP" sz="1600" dirty="0" smtClean="0">
                <a:solidFill>
                  <a:srgbClr val="00CC33"/>
                </a:solidFill>
                <a:latin typeface="Courier"/>
                <a:cs typeface="Courier"/>
              </a:rPr>
              <a:t>true</a:t>
            </a:r>
            <a:r>
              <a:rPr kumimoji="1" lang="ja-JP" altLang="en-US" sz="1600" dirty="0" smtClean="0">
                <a:solidFill>
                  <a:srgbClr val="00CC33"/>
                </a:solidFill>
              </a:rPr>
              <a:t> </a:t>
            </a:r>
            <a:r>
              <a:rPr kumimoji="1" lang="ja-JP" altLang="en-US" sz="1600" dirty="0" smtClean="0">
                <a:solidFill>
                  <a:schemeClr val="bg1">
                    <a:lumMod val="65000"/>
                  </a:schemeClr>
                </a:solidFill>
              </a:rPr>
              <a:t>とだいたい同じ）</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est 1 </a:t>
            </a:r>
            <a:r>
              <a:rPr kumimoji="1" lang="ja-JP" altLang="en-US" sz="1600" dirty="0" smtClean="0">
                <a:solidFill>
                  <a:schemeClr val="bg1">
                    <a:lumMod val="65000"/>
                  </a:schemeClr>
                </a:solidFill>
              </a:rPr>
              <a:t>や </a:t>
            </a:r>
            <a:r>
              <a:rPr kumimoji="1" lang="en-US" altLang="ja-JP" sz="1600" dirty="0" smtClean="0">
                <a:solidFill>
                  <a:srgbClr val="00CC33"/>
                </a:solidFill>
                <a:latin typeface="Courier"/>
                <a:cs typeface="Courier"/>
              </a:rPr>
              <a:t>[ 1 ] </a:t>
            </a:r>
            <a:r>
              <a:rPr kumimoji="1" lang="ja-JP" altLang="en-US" sz="1600" dirty="0" smtClean="0">
                <a:solidFill>
                  <a:schemeClr val="bg1">
                    <a:lumMod val="65000"/>
                  </a:schemeClr>
                </a:solidFill>
              </a:rPr>
              <a:t>は常に真を返す</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5241421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シェルスクリプトでは</a:t>
            </a:r>
            <a:r>
              <a:rPr kumimoji="1" lang="en-US" altLang="ja-JP" sz="1600" dirty="0" smtClean="0">
                <a:solidFill>
                  <a:schemeClr val="bg1">
                    <a:lumMod val="65000"/>
                  </a:schemeClr>
                </a:solidFill>
              </a:rPr>
              <a:t> </a:t>
            </a:r>
            <a:r>
              <a:rPr kumimoji="1" lang="en-US" altLang="ja-JP" sz="1600" dirty="0" smtClean="0">
                <a:solidFill>
                  <a:schemeClr val="bg2"/>
                </a:solidFill>
              </a:rPr>
              <a:t>0</a:t>
            </a:r>
            <a:r>
              <a:rPr kumimoji="1" lang="ja-JP" altLang="en-US" sz="1600" dirty="0" smtClean="0">
                <a:solidFill>
                  <a:schemeClr val="bg2"/>
                </a:solidFill>
              </a:rPr>
              <a:t> が真，非</a:t>
            </a:r>
            <a:r>
              <a:rPr kumimoji="1" lang="en-US" altLang="ja-JP" sz="1600" dirty="0" smtClean="0">
                <a:solidFill>
                  <a:schemeClr val="bg2"/>
                </a:solidFill>
              </a:rPr>
              <a:t> 0</a:t>
            </a:r>
            <a:r>
              <a:rPr kumimoji="1" lang="ja-JP" altLang="en-US" sz="1600" dirty="0">
                <a:solidFill>
                  <a:schemeClr val="bg2"/>
                </a:solidFill>
              </a:rPr>
              <a:t> </a:t>
            </a:r>
            <a:r>
              <a:rPr kumimoji="1" lang="ja-JP" altLang="en-US" sz="1600" dirty="0" smtClean="0">
                <a:solidFill>
                  <a:schemeClr val="bg2"/>
                </a:solidFill>
              </a:rPr>
              <a:t>が偽</a:t>
            </a:r>
            <a:endParaRPr kumimoji="1" lang="en-US" altLang="ja-JP" sz="1600" dirty="0" smtClean="0">
              <a:solidFill>
                <a:schemeClr val="bg2"/>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rue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コマンドは真を返すだけ，</a:t>
            </a:r>
            <a:r>
              <a:rPr kumimoji="1" lang="en-US" altLang="ja-JP" sz="1600" dirty="0" smtClean="0">
                <a:solidFill>
                  <a:srgbClr val="00CC33"/>
                </a:solidFill>
                <a:latin typeface="Courier"/>
                <a:cs typeface="Courier"/>
              </a:rPr>
              <a:t>false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コマンドは偽を返す</a:t>
            </a:r>
            <a:endParaRPr kumimoji="1" lang="en-US" altLang="ja-JP" sz="1600" dirty="0" smtClean="0">
              <a:solidFill>
                <a:schemeClr val="bg1">
                  <a:lumMod val="65000"/>
                </a:schemeClr>
              </a:solidFill>
            </a:endParaRPr>
          </a:p>
          <a:p>
            <a:pPr lvl="1"/>
            <a:r>
              <a:rPr kumimoji="1" lang="ja-JP" altLang="en-US" sz="1600" dirty="0" smtClean="0">
                <a:solidFill>
                  <a:srgbClr val="00CC33"/>
                </a:solidFill>
                <a:latin typeface="Courier"/>
                <a:cs typeface="Courier"/>
                <a:sym typeface="Wingdings"/>
              </a:rPr>
              <a:t>：</a:t>
            </a:r>
            <a:r>
              <a:rPr kumimoji="1" lang="ja-JP" altLang="en-US" sz="1600" dirty="0" smtClean="0">
                <a:solidFill>
                  <a:schemeClr val="bg1">
                    <a:lumMod val="65000"/>
                  </a:schemeClr>
                </a:solidFill>
                <a:sym typeface="Wingdings"/>
              </a:rPr>
              <a:t>（コロン</a:t>
            </a:r>
            <a:r>
              <a:rPr kumimoji="1" lang="ja-JP" altLang="en-US" sz="1600" dirty="0" smtClean="0">
                <a:solidFill>
                  <a:schemeClr val="bg1">
                    <a:lumMod val="65000"/>
                  </a:schemeClr>
                </a:solidFill>
              </a:rPr>
              <a:t>）は何もしないコマンド（</a:t>
            </a:r>
            <a:r>
              <a:rPr kumimoji="1" lang="en-US" altLang="ja-JP" sz="1600" dirty="0" smtClean="0">
                <a:solidFill>
                  <a:srgbClr val="00CC33"/>
                </a:solidFill>
                <a:latin typeface="Courier"/>
                <a:cs typeface="Courier"/>
              </a:rPr>
              <a:t>true</a:t>
            </a:r>
            <a:r>
              <a:rPr kumimoji="1" lang="ja-JP" altLang="en-US" sz="1600" dirty="0" smtClean="0">
                <a:solidFill>
                  <a:srgbClr val="00CC33"/>
                </a:solidFill>
              </a:rPr>
              <a:t> </a:t>
            </a:r>
            <a:r>
              <a:rPr kumimoji="1" lang="ja-JP" altLang="en-US" sz="1600" dirty="0" smtClean="0">
                <a:solidFill>
                  <a:schemeClr val="bg1">
                    <a:lumMod val="65000"/>
                  </a:schemeClr>
                </a:solidFill>
              </a:rPr>
              <a:t>とだいたい同じ）</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est 1 </a:t>
            </a:r>
            <a:r>
              <a:rPr kumimoji="1" lang="ja-JP" altLang="en-US" sz="1600" dirty="0" smtClean="0">
                <a:solidFill>
                  <a:schemeClr val="bg1">
                    <a:lumMod val="65000"/>
                  </a:schemeClr>
                </a:solidFill>
              </a:rPr>
              <a:t>や </a:t>
            </a:r>
            <a:r>
              <a:rPr kumimoji="1" lang="en-US" altLang="ja-JP" sz="1600" dirty="0" smtClean="0">
                <a:solidFill>
                  <a:srgbClr val="00CC33"/>
                </a:solidFill>
                <a:latin typeface="Courier"/>
                <a:cs typeface="Courier"/>
              </a:rPr>
              <a:t>[ 1 ] </a:t>
            </a:r>
            <a:r>
              <a:rPr kumimoji="1" lang="ja-JP" altLang="en-US" sz="1600" dirty="0" smtClean="0">
                <a:solidFill>
                  <a:schemeClr val="bg1">
                    <a:lumMod val="65000"/>
                  </a:schemeClr>
                </a:solidFill>
              </a:rPr>
              <a:t>は常に真を返す</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ちなみに</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 は </a:t>
            </a:r>
            <a:r>
              <a:rPr kumimoji="1" lang="en-US" altLang="ja-JP" sz="1600" dirty="0" smtClean="0">
                <a:solidFill>
                  <a:srgbClr val="00CC33"/>
                </a:solidFill>
                <a:latin typeface="Courier"/>
                <a:cs typeface="Courier"/>
              </a:rPr>
              <a:t>test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コマンドのエイリアス</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944987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シェルスクリプトでは</a:t>
            </a:r>
            <a:r>
              <a:rPr kumimoji="1" lang="en-US" altLang="ja-JP" sz="1600" dirty="0" smtClean="0">
                <a:solidFill>
                  <a:schemeClr val="bg1">
                    <a:lumMod val="65000"/>
                  </a:schemeClr>
                </a:solidFill>
              </a:rPr>
              <a:t> </a:t>
            </a:r>
            <a:r>
              <a:rPr kumimoji="1" lang="en-US" altLang="ja-JP" sz="1600" dirty="0" smtClean="0">
                <a:solidFill>
                  <a:schemeClr val="bg2"/>
                </a:solidFill>
              </a:rPr>
              <a:t>0</a:t>
            </a:r>
            <a:r>
              <a:rPr kumimoji="1" lang="ja-JP" altLang="en-US" sz="1600" dirty="0" smtClean="0">
                <a:solidFill>
                  <a:schemeClr val="bg2"/>
                </a:solidFill>
              </a:rPr>
              <a:t> が真，非</a:t>
            </a:r>
            <a:r>
              <a:rPr kumimoji="1" lang="en-US" altLang="ja-JP" sz="1600" dirty="0" smtClean="0">
                <a:solidFill>
                  <a:schemeClr val="bg2"/>
                </a:solidFill>
              </a:rPr>
              <a:t> 0</a:t>
            </a:r>
            <a:r>
              <a:rPr kumimoji="1" lang="ja-JP" altLang="en-US" sz="1600" dirty="0">
                <a:solidFill>
                  <a:schemeClr val="bg2"/>
                </a:solidFill>
              </a:rPr>
              <a:t> </a:t>
            </a:r>
            <a:r>
              <a:rPr kumimoji="1" lang="ja-JP" altLang="en-US" sz="1600" dirty="0" smtClean="0">
                <a:solidFill>
                  <a:schemeClr val="bg2"/>
                </a:solidFill>
              </a:rPr>
              <a:t>が偽</a:t>
            </a:r>
            <a:endParaRPr kumimoji="1" lang="en-US" altLang="ja-JP" sz="1600" dirty="0" smtClean="0">
              <a:solidFill>
                <a:schemeClr val="bg2"/>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rue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コマンドは真を返すだけ，</a:t>
            </a:r>
            <a:r>
              <a:rPr kumimoji="1" lang="en-US" altLang="ja-JP" sz="1600" dirty="0" smtClean="0">
                <a:solidFill>
                  <a:srgbClr val="00CC33"/>
                </a:solidFill>
                <a:latin typeface="Courier"/>
                <a:cs typeface="Courier"/>
              </a:rPr>
              <a:t>false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コマンドは偽を返す</a:t>
            </a:r>
            <a:endParaRPr kumimoji="1" lang="en-US" altLang="ja-JP" sz="1600" dirty="0" smtClean="0">
              <a:solidFill>
                <a:schemeClr val="bg1">
                  <a:lumMod val="65000"/>
                </a:schemeClr>
              </a:solidFill>
            </a:endParaRPr>
          </a:p>
          <a:p>
            <a:pPr lvl="1"/>
            <a:r>
              <a:rPr kumimoji="1" lang="ja-JP" altLang="en-US" sz="1600" dirty="0" smtClean="0">
                <a:solidFill>
                  <a:srgbClr val="00CC33"/>
                </a:solidFill>
                <a:latin typeface="Courier"/>
                <a:cs typeface="Courier"/>
                <a:sym typeface="Wingdings"/>
              </a:rPr>
              <a:t>：</a:t>
            </a:r>
            <a:r>
              <a:rPr kumimoji="1" lang="ja-JP" altLang="en-US" sz="1600" dirty="0" smtClean="0">
                <a:solidFill>
                  <a:schemeClr val="bg1">
                    <a:lumMod val="65000"/>
                  </a:schemeClr>
                </a:solidFill>
                <a:sym typeface="Wingdings"/>
              </a:rPr>
              <a:t>（コロン</a:t>
            </a:r>
            <a:r>
              <a:rPr kumimoji="1" lang="ja-JP" altLang="en-US" sz="1600" dirty="0" smtClean="0">
                <a:solidFill>
                  <a:schemeClr val="bg1">
                    <a:lumMod val="65000"/>
                  </a:schemeClr>
                </a:solidFill>
              </a:rPr>
              <a:t>）は何もしないコマンド（</a:t>
            </a:r>
            <a:r>
              <a:rPr kumimoji="1" lang="en-US" altLang="ja-JP" sz="1600" dirty="0" smtClean="0">
                <a:solidFill>
                  <a:srgbClr val="00CC33"/>
                </a:solidFill>
                <a:latin typeface="Courier"/>
                <a:cs typeface="Courier"/>
              </a:rPr>
              <a:t>true</a:t>
            </a:r>
            <a:r>
              <a:rPr kumimoji="1" lang="ja-JP" altLang="en-US" sz="1600" dirty="0" smtClean="0">
                <a:solidFill>
                  <a:srgbClr val="00CC33"/>
                </a:solidFill>
              </a:rPr>
              <a:t> </a:t>
            </a:r>
            <a:r>
              <a:rPr kumimoji="1" lang="ja-JP" altLang="en-US" sz="1600" dirty="0" smtClean="0">
                <a:solidFill>
                  <a:schemeClr val="bg1">
                    <a:lumMod val="65000"/>
                  </a:schemeClr>
                </a:solidFill>
              </a:rPr>
              <a:t>とだいたい同じ）</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est 1 </a:t>
            </a:r>
            <a:r>
              <a:rPr kumimoji="1" lang="ja-JP" altLang="en-US" sz="1600" dirty="0" smtClean="0">
                <a:solidFill>
                  <a:schemeClr val="bg1">
                    <a:lumMod val="65000"/>
                  </a:schemeClr>
                </a:solidFill>
              </a:rPr>
              <a:t>や </a:t>
            </a:r>
            <a:r>
              <a:rPr kumimoji="1" lang="en-US" altLang="ja-JP" sz="1600" dirty="0" smtClean="0">
                <a:solidFill>
                  <a:srgbClr val="00CC33"/>
                </a:solidFill>
                <a:latin typeface="Courier"/>
                <a:cs typeface="Courier"/>
              </a:rPr>
              <a:t>[ 1 ] </a:t>
            </a:r>
            <a:r>
              <a:rPr kumimoji="1" lang="ja-JP" altLang="en-US" sz="1600" dirty="0" smtClean="0">
                <a:solidFill>
                  <a:schemeClr val="bg1">
                    <a:lumMod val="65000"/>
                  </a:schemeClr>
                </a:solidFill>
              </a:rPr>
              <a:t>は常に真を返す</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ちなみに</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 は </a:t>
            </a:r>
            <a:r>
              <a:rPr kumimoji="1" lang="en-US" altLang="ja-JP" sz="1600" dirty="0" smtClean="0">
                <a:solidFill>
                  <a:srgbClr val="00CC33"/>
                </a:solidFill>
                <a:latin typeface="Courier"/>
                <a:cs typeface="Courier"/>
              </a:rPr>
              <a:t>test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コマンドのエイリアス</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対応する</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はコマンドではなく，</a:t>
            </a:r>
            <a:r>
              <a:rPr kumimoji="1" lang="en-US" altLang="ja-JP" sz="1600" dirty="0" smtClean="0">
                <a:solidFill>
                  <a:srgbClr val="00CC33"/>
                </a:solidFill>
                <a:latin typeface="Courier"/>
                <a:cs typeface="Courier"/>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の最終引数で，条件の終わりと判断される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はコマンドなので前後に空白が必要</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0919028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シェルスクリプトでは</a:t>
            </a:r>
            <a:r>
              <a:rPr kumimoji="1" lang="en-US" altLang="ja-JP" sz="1600" dirty="0" smtClean="0">
                <a:solidFill>
                  <a:schemeClr val="bg1">
                    <a:lumMod val="65000"/>
                  </a:schemeClr>
                </a:solidFill>
              </a:rPr>
              <a:t> </a:t>
            </a:r>
            <a:r>
              <a:rPr kumimoji="1" lang="en-US" altLang="ja-JP" sz="1600" dirty="0" smtClean="0">
                <a:solidFill>
                  <a:schemeClr val="bg2"/>
                </a:solidFill>
              </a:rPr>
              <a:t>0</a:t>
            </a:r>
            <a:r>
              <a:rPr kumimoji="1" lang="ja-JP" altLang="en-US" sz="1600" dirty="0" smtClean="0">
                <a:solidFill>
                  <a:schemeClr val="bg2"/>
                </a:solidFill>
              </a:rPr>
              <a:t> が真，非</a:t>
            </a:r>
            <a:r>
              <a:rPr kumimoji="1" lang="en-US" altLang="ja-JP" sz="1600" dirty="0" smtClean="0">
                <a:solidFill>
                  <a:schemeClr val="bg2"/>
                </a:solidFill>
              </a:rPr>
              <a:t> 0</a:t>
            </a:r>
            <a:r>
              <a:rPr kumimoji="1" lang="ja-JP" altLang="en-US" sz="1600" dirty="0">
                <a:solidFill>
                  <a:schemeClr val="bg2"/>
                </a:solidFill>
              </a:rPr>
              <a:t> </a:t>
            </a:r>
            <a:r>
              <a:rPr kumimoji="1" lang="ja-JP" altLang="en-US" sz="1600" dirty="0" smtClean="0">
                <a:solidFill>
                  <a:schemeClr val="bg2"/>
                </a:solidFill>
              </a:rPr>
              <a:t>が偽</a:t>
            </a:r>
            <a:endParaRPr kumimoji="1" lang="en-US" altLang="ja-JP" sz="1600" dirty="0" smtClean="0">
              <a:solidFill>
                <a:schemeClr val="bg2"/>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rue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コマンドは真を返すだけ，</a:t>
            </a:r>
            <a:r>
              <a:rPr kumimoji="1" lang="en-US" altLang="ja-JP" sz="1600" dirty="0" smtClean="0">
                <a:solidFill>
                  <a:srgbClr val="00CC33"/>
                </a:solidFill>
                <a:latin typeface="Courier"/>
                <a:cs typeface="Courier"/>
              </a:rPr>
              <a:t>false</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コマンドは偽を返す</a:t>
            </a:r>
            <a:endParaRPr kumimoji="1" lang="en-US" altLang="ja-JP" sz="1600" dirty="0" smtClean="0">
              <a:solidFill>
                <a:schemeClr val="bg1">
                  <a:lumMod val="65000"/>
                </a:schemeClr>
              </a:solidFill>
            </a:endParaRPr>
          </a:p>
          <a:p>
            <a:pPr lvl="1"/>
            <a:r>
              <a:rPr kumimoji="1" lang="ja-JP" altLang="en-US" sz="1600" dirty="0" smtClean="0">
                <a:solidFill>
                  <a:srgbClr val="00CC33"/>
                </a:solidFill>
                <a:latin typeface="Courier"/>
                <a:cs typeface="Courier"/>
                <a:sym typeface="Wingdings"/>
              </a:rPr>
              <a:t>：</a:t>
            </a:r>
            <a:r>
              <a:rPr kumimoji="1" lang="ja-JP" altLang="en-US" sz="1600" dirty="0" smtClean="0">
                <a:solidFill>
                  <a:schemeClr val="bg1">
                    <a:lumMod val="65000"/>
                  </a:schemeClr>
                </a:solidFill>
                <a:sym typeface="Wingdings"/>
              </a:rPr>
              <a:t>（コロン</a:t>
            </a:r>
            <a:r>
              <a:rPr kumimoji="1" lang="ja-JP" altLang="en-US" sz="1600" dirty="0" smtClean="0">
                <a:solidFill>
                  <a:schemeClr val="bg1">
                    <a:lumMod val="65000"/>
                  </a:schemeClr>
                </a:solidFill>
              </a:rPr>
              <a:t>）は何もしないコマンド（</a:t>
            </a:r>
            <a:r>
              <a:rPr kumimoji="1" lang="en-US" altLang="ja-JP" sz="1600" dirty="0" smtClean="0">
                <a:solidFill>
                  <a:srgbClr val="00CC33"/>
                </a:solidFill>
                <a:latin typeface="Courier"/>
                <a:cs typeface="Courier"/>
              </a:rPr>
              <a:t>true</a:t>
            </a:r>
            <a:r>
              <a:rPr kumimoji="1" lang="ja-JP" altLang="en-US" sz="1600" dirty="0" smtClean="0">
                <a:solidFill>
                  <a:srgbClr val="00CC33"/>
                </a:solidFill>
              </a:rPr>
              <a:t> </a:t>
            </a:r>
            <a:r>
              <a:rPr kumimoji="1" lang="ja-JP" altLang="en-US" sz="1600" dirty="0" smtClean="0">
                <a:solidFill>
                  <a:schemeClr val="bg1">
                    <a:lumMod val="65000"/>
                  </a:schemeClr>
                </a:solidFill>
              </a:rPr>
              <a:t>とだいたい同じ）</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est 1 </a:t>
            </a:r>
            <a:r>
              <a:rPr kumimoji="1" lang="ja-JP" altLang="en-US" sz="1600" dirty="0" smtClean="0">
                <a:solidFill>
                  <a:schemeClr val="bg1">
                    <a:lumMod val="65000"/>
                  </a:schemeClr>
                </a:solidFill>
              </a:rPr>
              <a:t>や </a:t>
            </a:r>
            <a:r>
              <a:rPr kumimoji="1" lang="en-US" altLang="ja-JP" sz="1600" dirty="0" smtClean="0">
                <a:solidFill>
                  <a:srgbClr val="00CC33"/>
                </a:solidFill>
                <a:latin typeface="Courier"/>
                <a:cs typeface="Courier"/>
              </a:rPr>
              <a:t>[ 1 ] </a:t>
            </a:r>
            <a:r>
              <a:rPr kumimoji="1" lang="ja-JP" altLang="en-US" sz="1600" dirty="0" smtClean="0">
                <a:solidFill>
                  <a:schemeClr val="bg1">
                    <a:lumMod val="65000"/>
                  </a:schemeClr>
                </a:solidFill>
              </a:rPr>
              <a:t>は常に真を返す</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ちなみに</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 は </a:t>
            </a:r>
            <a:r>
              <a:rPr kumimoji="1" lang="en-US" altLang="ja-JP" sz="1600" dirty="0" smtClean="0">
                <a:solidFill>
                  <a:srgbClr val="00CC33"/>
                </a:solidFill>
                <a:latin typeface="Courier"/>
                <a:cs typeface="Courier"/>
              </a:rPr>
              <a:t>test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コマンドのエイリアス</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対応する</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はコマンドではなく，</a:t>
            </a:r>
            <a:r>
              <a:rPr kumimoji="1" lang="en-US" altLang="ja-JP" sz="1600" dirty="0" smtClean="0">
                <a:solidFill>
                  <a:srgbClr val="00CC33"/>
                </a:solidFill>
                <a:latin typeface="Courier"/>
                <a:cs typeface="Courier"/>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の最終引数で，条件の終わりと判断される</a:t>
            </a:r>
            <a:endParaRPr kumimoji="1" lang="en-US" altLang="ja-JP" sz="1600" dirty="0" smtClean="0">
              <a:solidFill>
                <a:schemeClr val="bg1">
                  <a:lumMod val="65000"/>
                </a:schemeClr>
              </a:solidFill>
            </a:endParaRPr>
          </a:p>
          <a:p>
            <a:pPr lvl="1"/>
            <a:r>
              <a:rPr kumimoji="1" lang="en-US" altLang="ja-JP" sz="1600" dirty="0" smtClean="0">
                <a:solidFill>
                  <a:srgbClr val="00CC33"/>
                </a:solidFill>
                <a:latin typeface="Courier"/>
                <a:cs typeface="Courier"/>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はコマンドなので前後に空白が必要</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c</a:t>
            </a:r>
            <a:r>
              <a:rPr kumimoji="1" lang="en-US" altLang="ja-JP" sz="1600" dirty="0" smtClean="0">
                <a:solidFill>
                  <a:srgbClr val="00CC33"/>
                </a:solidFill>
                <a:latin typeface="Courier"/>
                <a:cs typeface="Courier"/>
              </a:rPr>
              <a:t>at file </a:t>
            </a:r>
            <a:r>
              <a:rPr kumimoji="1" lang="ja-JP" altLang="en-US" sz="1600" dirty="0" smtClean="0">
                <a:solidFill>
                  <a:schemeClr val="bg1">
                    <a:lumMod val="65000"/>
                  </a:schemeClr>
                </a:solidFill>
              </a:rPr>
              <a:t>を </a:t>
            </a:r>
            <a:r>
              <a:rPr kumimoji="1" lang="en-US" altLang="ja-JP" sz="1600" dirty="0" err="1" smtClean="0">
                <a:solidFill>
                  <a:srgbClr val="00CC33"/>
                </a:solidFill>
                <a:latin typeface="Courier"/>
                <a:cs typeface="Courier"/>
              </a:rPr>
              <a:t>catfile</a:t>
            </a:r>
            <a:r>
              <a:rPr kumimoji="1" lang="ja-JP" altLang="en-US" sz="1600" dirty="0" smtClean="0">
                <a:solidFill>
                  <a:srgbClr val="00CC33"/>
                </a:solidFill>
              </a:rPr>
              <a:t> </a:t>
            </a:r>
            <a:r>
              <a:rPr kumimoji="1" lang="ja-JP" altLang="en-US" sz="1600" dirty="0" smtClean="0">
                <a:solidFill>
                  <a:schemeClr val="bg1">
                    <a:lumMod val="65000"/>
                  </a:schemeClr>
                </a:solidFill>
              </a:rPr>
              <a:t>と出来ない理屈と同じ</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49911513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test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2995370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test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条件の判定に使う</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1041900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test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条件の判定に使う</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数値を比較する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文字列を比較する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ファイル形式やファイル情報を判断する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複雑な条件判定をする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8845872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test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条件の判定に使う</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数値を比較する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文字列を比較する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ファイル形式やファイル情報を判断する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複雑な条件判定をする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06800754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test </a:t>
            </a:r>
            <a:r>
              <a:rPr kumimoji="1" lang="ja-JP" altLang="en-US" sz="2000" dirty="0" smtClean="0">
                <a:solidFill>
                  <a:schemeClr val="bg1">
                    <a:lumMod val="65000"/>
                  </a:schemeClr>
                </a:solidFill>
              </a:rPr>
              <a:t>コマンド</a:t>
            </a:r>
            <a:endParaRPr kumimoji="1" lang="en-US" altLang="ja-JP" sz="1600" dirty="0" smtClean="0">
              <a:solidFill>
                <a:schemeClr val="bg1">
                  <a:lumMod val="65000"/>
                </a:schemeClr>
              </a:solidFill>
            </a:endParaRPr>
          </a:p>
        </p:txBody>
      </p:sp>
      <p:graphicFrame>
        <p:nvGraphicFramePr>
          <p:cNvPr id="6" name="表 5"/>
          <p:cNvGraphicFramePr>
            <a:graphicFrameLocks noGrp="1"/>
          </p:cNvGraphicFramePr>
          <p:nvPr>
            <p:extLst>
              <p:ext uri="{D42A27DB-BD31-4B8C-83A1-F6EECF244321}">
                <p14:modId xmlns:p14="http://schemas.microsoft.com/office/powerpoint/2010/main" val="3513998091"/>
              </p:ext>
            </p:extLst>
          </p:nvPr>
        </p:nvGraphicFramePr>
        <p:xfrm>
          <a:off x="873294" y="1536959"/>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ja-JP" altLang="en-US" dirty="0" smtClean="0"/>
                        <a:t>数値に関する条件</a:t>
                      </a:r>
                      <a:endParaRPr kumimoji="1" lang="ja-JP" altLang="en-US" dirty="0"/>
                    </a:p>
                  </a:txBody>
                  <a:tcPr/>
                </a:tc>
                <a:tc>
                  <a:txBody>
                    <a:bodyPr/>
                    <a:lstStyle/>
                    <a:p>
                      <a:endParaRPr kumimoji="1" lang="ja-JP" altLang="en-US"/>
                    </a:p>
                  </a:txBody>
                  <a:tcPr/>
                </a:tc>
              </a:tr>
              <a:tr h="370840">
                <a:tc>
                  <a:txBody>
                    <a:bodyPr/>
                    <a:lstStyle/>
                    <a:p>
                      <a:r>
                        <a:rPr kumimoji="1" lang="en-US" altLang="ja-JP" i="1" dirty="0" smtClean="0">
                          <a:latin typeface="Courier"/>
                          <a:cs typeface="Courier"/>
                        </a:rPr>
                        <a:t>arg1</a:t>
                      </a:r>
                      <a:r>
                        <a:rPr kumimoji="1" lang="en-US" altLang="ja-JP" baseline="0" dirty="0" smtClean="0">
                          <a:latin typeface="Courier"/>
                          <a:cs typeface="Courier"/>
                        </a:rPr>
                        <a:t> –</a:t>
                      </a:r>
                      <a:r>
                        <a:rPr kumimoji="1" lang="en-US" altLang="ja-JP" baseline="0" dirty="0" err="1" smtClean="0">
                          <a:latin typeface="Courier"/>
                          <a:cs typeface="Courier"/>
                        </a:rPr>
                        <a:t>lt</a:t>
                      </a:r>
                      <a:r>
                        <a:rPr kumimoji="1" lang="en-US" altLang="ja-JP" baseline="0" dirty="0" smtClean="0">
                          <a:latin typeface="Courier"/>
                          <a:cs typeface="Courier"/>
                        </a:rPr>
                        <a:t> </a:t>
                      </a:r>
                      <a:r>
                        <a:rPr kumimoji="1" lang="en-US" altLang="ja-JP" i="1" baseline="0" dirty="0" smtClean="0">
                          <a:latin typeface="Courier"/>
                          <a:cs typeface="Courier"/>
                        </a:rPr>
                        <a:t>arg2</a:t>
                      </a:r>
                      <a:endParaRPr kumimoji="1" lang="ja-JP" altLang="en-US" i="1" dirty="0">
                        <a:latin typeface="Courier"/>
                        <a:cs typeface="Courier"/>
                      </a:endParaRPr>
                    </a:p>
                  </a:txBody>
                  <a:tcPr/>
                </a:tc>
                <a:tc>
                  <a:txBody>
                    <a:bodyPr/>
                    <a:lstStyle/>
                    <a:p>
                      <a:r>
                        <a:rPr kumimoji="1" lang="en-US" altLang="ja-JP" i="1" dirty="0" smtClean="0">
                          <a:latin typeface="Courier"/>
                          <a:cs typeface="Courier"/>
                        </a:rPr>
                        <a:t>arg1</a:t>
                      </a:r>
                      <a:r>
                        <a:rPr kumimoji="1" lang="en-US" altLang="ja-JP" baseline="0" dirty="0" smtClean="0">
                          <a:latin typeface="Courier"/>
                          <a:cs typeface="Courier"/>
                        </a:rPr>
                        <a:t> &lt;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–le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&lt;=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a:t>
                      </a:r>
                      <a:r>
                        <a:rPr kumimoji="1" lang="en-US" altLang="ja-JP" baseline="0" dirty="0" err="1" smtClean="0">
                          <a:latin typeface="Courier"/>
                          <a:cs typeface="Courier"/>
                        </a:rPr>
                        <a:t>gt</a:t>
                      </a:r>
                      <a:r>
                        <a:rPr kumimoji="1" lang="en-US" altLang="ja-JP" baseline="0" dirty="0" smtClean="0">
                          <a:latin typeface="Courier"/>
                          <a:cs typeface="Courier"/>
                        </a:rPr>
                        <a:t>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&gt;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a:t>
                      </a:r>
                      <a:r>
                        <a:rPr kumimoji="1" lang="en-US" altLang="ja-JP" baseline="0" dirty="0" err="1" smtClean="0">
                          <a:latin typeface="Courier"/>
                          <a:cs typeface="Courier"/>
                        </a:rPr>
                        <a:t>ge</a:t>
                      </a:r>
                      <a:r>
                        <a:rPr kumimoji="1" lang="en-US" altLang="ja-JP" baseline="0" dirty="0" smtClean="0">
                          <a:latin typeface="Courier"/>
                          <a:cs typeface="Courier"/>
                        </a:rPr>
                        <a:t>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&gt;=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a:t>
                      </a:r>
                      <a:r>
                        <a:rPr kumimoji="1" lang="en-US" altLang="ja-JP" baseline="0" dirty="0" err="1" smtClean="0">
                          <a:latin typeface="Courier"/>
                          <a:cs typeface="Courier"/>
                        </a:rPr>
                        <a:t>eq</a:t>
                      </a:r>
                      <a:r>
                        <a:rPr kumimoji="1" lang="en-US" altLang="ja-JP" baseline="0" dirty="0" smtClean="0">
                          <a:latin typeface="Courier"/>
                          <a:cs typeface="Courier"/>
                        </a:rPr>
                        <a:t>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 </a:t>
                      </a:r>
                      <a:r>
                        <a:rPr kumimoji="1" lang="en-US" altLang="ja-JP" i="0" baseline="0" dirty="0" smtClean="0">
                          <a:latin typeface="Courier"/>
                          <a:cs typeface="Courier"/>
                        </a:rPr>
                        <a:t>==</a:t>
                      </a:r>
                      <a:r>
                        <a:rPr kumimoji="1" lang="en-US" altLang="ja-JP" baseline="0" dirty="0" smtClean="0">
                          <a:latin typeface="Courier"/>
                          <a:cs typeface="Courier"/>
                        </a:rPr>
                        <a: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–ne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bl>
          </a:graphicData>
        </a:graphic>
      </p:graphicFrame>
    </p:spTree>
    <p:extLst>
      <p:ext uri="{BB962C8B-B14F-4D97-AF65-F5344CB8AC3E}">
        <p14:creationId xmlns:p14="http://schemas.microsoft.com/office/powerpoint/2010/main" val="31061283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test </a:t>
            </a:r>
            <a:r>
              <a:rPr kumimoji="1" lang="ja-JP" altLang="en-US" sz="2000" dirty="0" smtClean="0">
                <a:solidFill>
                  <a:schemeClr val="bg1">
                    <a:lumMod val="65000"/>
                  </a:schemeClr>
                </a:solidFill>
              </a:rPr>
              <a:t>コマンド</a:t>
            </a:r>
            <a:endParaRPr kumimoji="1" lang="en-US" altLang="ja-JP" sz="1600" dirty="0" smtClean="0">
              <a:solidFill>
                <a:schemeClr val="bg1">
                  <a:lumMod val="65000"/>
                </a:schemeClr>
              </a:solidFill>
            </a:endParaRPr>
          </a:p>
        </p:txBody>
      </p:sp>
      <p:graphicFrame>
        <p:nvGraphicFramePr>
          <p:cNvPr id="5" name="表 4"/>
          <p:cNvGraphicFramePr>
            <a:graphicFrameLocks noGrp="1"/>
          </p:cNvGraphicFramePr>
          <p:nvPr>
            <p:extLst>
              <p:ext uri="{D42A27DB-BD31-4B8C-83A1-F6EECF244321}">
                <p14:modId xmlns:p14="http://schemas.microsoft.com/office/powerpoint/2010/main" val="2999164734"/>
              </p:ext>
            </p:extLst>
          </p:nvPr>
        </p:nvGraphicFramePr>
        <p:xfrm>
          <a:off x="873294" y="1551862"/>
          <a:ext cx="6096000" cy="222504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en-US" altLang="en-US" dirty="0" smtClean="0"/>
                        <a:t>文字列に関する条件式</a:t>
                      </a:r>
                      <a:endParaRPr kumimoji="1" lang="ja-JP" altLang="en-US" dirty="0"/>
                    </a:p>
                  </a:txBody>
                  <a:tcPr/>
                </a:tc>
                <a:tc>
                  <a:txBody>
                    <a:bodyPr/>
                    <a:lstStyle/>
                    <a:p>
                      <a:endParaRPr kumimoji="1" lang="ja-JP" altLang="en-US"/>
                    </a:p>
                  </a:txBody>
                  <a:tcPr/>
                </a:tc>
              </a:tr>
              <a:tr h="370840">
                <a:tc>
                  <a:txBody>
                    <a:bodyPr/>
                    <a:lstStyle/>
                    <a:p>
                      <a:r>
                        <a:rPr kumimoji="1" lang="en-US" altLang="ja-JP" i="1" dirty="0" smtClean="0">
                          <a:latin typeface="Courier"/>
                          <a:cs typeface="Courier"/>
                        </a:rPr>
                        <a:t>str1</a:t>
                      </a:r>
                      <a:r>
                        <a:rPr kumimoji="1" lang="en-US" altLang="ja-JP" dirty="0" smtClean="0">
                          <a:latin typeface="Courier"/>
                          <a:cs typeface="Courier"/>
                        </a:rPr>
                        <a:t> = </a:t>
                      </a:r>
                      <a:r>
                        <a:rPr kumimoji="1" lang="en-US" altLang="ja-JP" i="1" dirty="0" smtClean="0">
                          <a:latin typeface="Courier"/>
                          <a:cs typeface="Courier"/>
                        </a:rPr>
                        <a:t>str2</a:t>
                      </a:r>
                      <a:endParaRPr kumimoji="1" lang="ja-JP" altLang="en-US" i="1" dirty="0">
                        <a:latin typeface="Courier"/>
                        <a:cs typeface="Courier"/>
                      </a:endParaRPr>
                    </a:p>
                  </a:txBody>
                  <a:tcPr/>
                </a:tc>
                <a:tc>
                  <a:txBody>
                    <a:bodyPr/>
                    <a:lstStyle/>
                    <a:p>
                      <a:r>
                        <a:rPr kumimoji="1" lang="en-US" altLang="ja-JP" i="1" dirty="0" smtClean="0">
                          <a:latin typeface="Courier"/>
                          <a:cs typeface="Courier"/>
                        </a:rPr>
                        <a:t>str1</a:t>
                      </a:r>
                      <a:r>
                        <a:rPr kumimoji="1" lang="en-US" altLang="ja-JP" dirty="0" smtClean="0">
                          <a:latin typeface="Courier"/>
                          <a:cs typeface="Courier"/>
                        </a:rPr>
                        <a:t> == </a:t>
                      </a:r>
                      <a:r>
                        <a:rPr kumimoji="1" lang="en-US" altLang="ja-JP" i="1" dirty="0" smtClean="0">
                          <a:latin typeface="Courier"/>
                          <a:cs typeface="Courier"/>
                        </a:rPr>
                        <a:t>str2</a:t>
                      </a:r>
                      <a:r>
                        <a:rPr kumimoji="1" lang="en-US" altLang="ja-JP" i="1" baseline="0" dirty="0" smtClean="0">
                          <a:latin typeface="Courier"/>
                          <a:cs typeface="Courier"/>
                        </a:rPr>
                        <a:t> </a:t>
                      </a:r>
                      <a:r>
                        <a:rPr kumimoji="1" lang="ja-JP" altLang="en-US" i="0" baseline="0" dirty="0" smtClean="0">
                          <a:latin typeface="Courier"/>
                          <a:cs typeface="Courier"/>
                        </a:rPr>
                        <a:t>のとき真</a:t>
                      </a:r>
                      <a:endParaRPr kumimoji="1" lang="ja-JP" altLang="en-US" i="0" dirty="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str1</a:t>
                      </a:r>
                      <a:r>
                        <a:rPr kumimoji="1" lang="en-US" altLang="ja-JP" dirty="0" smtClean="0">
                          <a:latin typeface="Courier"/>
                          <a:cs typeface="Courier"/>
                        </a:rPr>
                        <a:t> != </a:t>
                      </a:r>
                      <a:r>
                        <a:rPr kumimoji="1" lang="en-US" altLang="ja-JP" i="1" dirty="0" smtClean="0">
                          <a:latin typeface="Courier"/>
                          <a:cs typeface="Courier"/>
                        </a:rPr>
                        <a:t>str2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str1</a:t>
                      </a:r>
                      <a:r>
                        <a:rPr kumimoji="1" lang="en-US" altLang="ja-JP" dirty="0" smtClean="0">
                          <a:latin typeface="Courier"/>
                          <a:cs typeface="Courier"/>
                        </a:rPr>
                        <a:t> != </a:t>
                      </a:r>
                      <a:r>
                        <a:rPr kumimoji="1" lang="en-US" altLang="ja-JP" i="1" dirty="0" smtClean="0">
                          <a:latin typeface="Courier"/>
                          <a:cs typeface="Courier"/>
                        </a:rPr>
                        <a:t>str2</a:t>
                      </a:r>
                      <a:r>
                        <a:rPr kumimoji="1" lang="en-US" altLang="ja-JP" i="1" baseline="0" dirty="0" smtClean="0">
                          <a:latin typeface="Courier"/>
                          <a:cs typeface="Courier"/>
                        </a:rPr>
                        <a:t>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r h="370840">
                <a:tc>
                  <a:txBody>
                    <a:bodyPr/>
                    <a:lstStyle/>
                    <a:p>
                      <a:r>
                        <a:rPr kumimoji="1" lang="en-US" altLang="ja-JP" i="1" dirty="0" err="1" smtClean="0">
                          <a:latin typeface="Courier"/>
                          <a:cs typeface="Courier"/>
                        </a:rPr>
                        <a:t>str</a:t>
                      </a:r>
                      <a:endParaRPr kumimoji="1" lang="ja-JP" altLang="en-US" i="1" dirty="0">
                        <a:latin typeface="Courier"/>
                        <a:cs typeface="Courier"/>
                      </a:endParaRPr>
                    </a:p>
                  </a:txBody>
                  <a:tcPr/>
                </a:tc>
                <a:tc>
                  <a:txBody>
                    <a:bodyPr/>
                    <a:lstStyle/>
                    <a:p>
                      <a:r>
                        <a:rPr kumimoji="1" lang="ja-JP" altLang="en-US" dirty="0" smtClean="0"/>
                        <a:t>文字列が</a:t>
                      </a:r>
                      <a:r>
                        <a:rPr kumimoji="1" lang="en-US" altLang="ja-JP" dirty="0" smtClean="0"/>
                        <a:t>1</a:t>
                      </a:r>
                      <a:r>
                        <a:rPr kumimoji="1" lang="ja-JP" altLang="en-US" dirty="0" smtClean="0"/>
                        <a:t>文字以上のとき真</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-n </a:t>
                      </a:r>
                      <a:r>
                        <a:rPr kumimoji="1" lang="en-US" altLang="ja-JP" i="1" dirty="0" err="1" smtClean="0">
                          <a:latin typeface="Courier"/>
                          <a:cs typeface="Courier"/>
                        </a:rPr>
                        <a:t>str</a:t>
                      </a:r>
                      <a:endParaRPr kumimoji="1" lang="ja-JP" altLang="en-US" i="1" dirty="0" smtClean="0">
                        <a:latin typeface="Courier"/>
                        <a:cs typeface="Courier"/>
                      </a:endParaRPr>
                    </a:p>
                  </a:txBody>
                  <a:tcPr/>
                </a:tc>
                <a:tc>
                  <a:txBody>
                    <a:bodyPr/>
                    <a:lstStyle/>
                    <a:p>
                      <a:r>
                        <a:rPr kumimoji="1" lang="ja-JP" altLang="en-US" dirty="0" smtClean="0"/>
                        <a:t>文字列が</a:t>
                      </a:r>
                      <a:r>
                        <a:rPr kumimoji="1" lang="en-US" altLang="ja-JP" dirty="0" smtClean="0"/>
                        <a:t>1</a:t>
                      </a:r>
                      <a:r>
                        <a:rPr kumimoji="1" lang="ja-JP" altLang="en-US" dirty="0" smtClean="0"/>
                        <a:t>文字以上のとき真</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-z </a:t>
                      </a:r>
                      <a:r>
                        <a:rPr kumimoji="1" lang="en-US" altLang="ja-JP" i="1" dirty="0" err="1" smtClean="0">
                          <a:latin typeface="Courier"/>
                          <a:cs typeface="Courier"/>
                        </a:rPr>
                        <a:t>str</a:t>
                      </a:r>
                      <a:endParaRPr kumimoji="1" lang="ja-JP" altLang="en-US" i="1" dirty="0" smtClean="0">
                        <a:latin typeface="Courier"/>
                        <a:cs typeface="Courier"/>
                      </a:endParaRPr>
                    </a:p>
                  </a:txBody>
                  <a:tcPr/>
                </a:tc>
                <a:tc>
                  <a:txBody>
                    <a:bodyPr/>
                    <a:lstStyle/>
                    <a:p>
                      <a:r>
                        <a:rPr kumimoji="1" lang="ja-JP" altLang="en-US" dirty="0" smtClean="0"/>
                        <a:t>文字列が</a:t>
                      </a:r>
                      <a:r>
                        <a:rPr kumimoji="1" lang="en-US" altLang="ja-JP" dirty="0" smtClean="0"/>
                        <a:t>0</a:t>
                      </a:r>
                      <a:r>
                        <a:rPr kumimoji="1" lang="ja-JP" altLang="en-US" dirty="0" smtClean="0"/>
                        <a:t>文字のとき真</a:t>
                      </a:r>
                      <a:endParaRPr kumimoji="1" lang="ja-JP" altLang="en-US" dirty="0"/>
                    </a:p>
                  </a:txBody>
                  <a:tcPr/>
                </a:tc>
              </a:tr>
            </a:tbl>
          </a:graphicData>
        </a:graphic>
      </p:graphicFrame>
    </p:spTree>
    <p:extLst>
      <p:ext uri="{BB962C8B-B14F-4D97-AF65-F5344CB8AC3E}">
        <p14:creationId xmlns:p14="http://schemas.microsoft.com/office/powerpoint/2010/main" val="2804638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Bourne</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 </a:t>
            </a:r>
            <a:r>
              <a:rPr kumimoji="1" lang="ja-JP" altLang="en-US" sz="2000" dirty="0" smtClean="0">
                <a:solidFill>
                  <a:schemeClr val="bg1">
                    <a:lumMod val="65000"/>
                  </a:schemeClr>
                </a:solidFill>
              </a:rPr>
              <a:t>互換</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Bourne</a:t>
            </a:r>
            <a:r>
              <a:rPr kumimoji="1" lang="ja-JP" altLang="en-US" sz="1600" dirty="0" smtClean="0">
                <a:solidFill>
                  <a:schemeClr val="bg1">
                    <a:lumMod val="65000"/>
                  </a:schemeClr>
                </a:solidFill>
              </a:rPr>
              <a:t> </a:t>
            </a:r>
            <a:r>
              <a:rPr kumimoji="1" lang="en-US" altLang="ja-JP" sz="1600" dirty="0" smtClean="0">
                <a:solidFill>
                  <a:schemeClr val="bg1">
                    <a:lumMod val="65000"/>
                  </a:schemeClr>
                </a:solidFill>
              </a:rPr>
              <a:t>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1978</a:t>
            </a:r>
            <a:r>
              <a:rPr kumimoji="1" lang="ja-JP" altLang="en-US" sz="1200" dirty="0" smtClean="0">
                <a:solidFill>
                  <a:schemeClr val="bg1">
                    <a:lumMod val="65000"/>
                  </a:schemeClr>
                </a:solidFill>
              </a:rPr>
              <a:t>年ごろ </a:t>
            </a:r>
            <a:r>
              <a:rPr kumimoji="1" lang="en-US" altLang="ja-JP" sz="1200" dirty="0" smtClean="0">
                <a:solidFill>
                  <a:schemeClr val="bg1">
                    <a:lumMod val="65000"/>
                  </a:schemeClr>
                </a:solidFill>
              </a:rPr>
              <a:t>V7</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Unix</a:t>
            </a:r>
            <a:r>
              <a:rPr kumimoji="1" lang="ja-JP" altLang="en-US" sz="1200" dirty="0" smtClean="0">
                <a:solidFill>
                  <a:schemeClr val="bg1">
                    <a:lumMod val="65000"/>
                  </a:schemeClr>
                </a:solidFill>
              </a:rPr>
              <a:t> の一部として配布され，大きく普及する</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395707849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test </a:t>
            </a:r>
            <a:r>
              <a:rPr kumimoji="1" lang="ja-JP" altLang="en-US" sz="2000" dirty="0" smtClean="0">
                <a:solidFill>
                  <a:schemeClr val="bg1">
                    <a:lumMod val="65000"/>
                  </a:schemeClr>
                </a:solidFill>
              </a:rPr>
              <a:t>コマンド</a:t>
            </a:r>
            <a:endParaRPr kumimoji="1" lang="en-US" altLang="ja-JP" sz="1600" dirty="0" smtClean="0">
              <a:solidFill>
                <a:schemeClr val="bg1">
                  <a:lumMod val="65000"/>
                </a:schemeClr>
              </a:solidFill>
            </a:endParaRPr>
          </a:p>
        </p:txBody>
      </p:sp>
      <p:graphicFrame>
        <p:nvGraphicFramePr>
          <p:cNvPr id="6" name="表 5"/>
          <p:cNvGraphicFramePr>
            <a:graphicFrameLocks noGrp="1"/>
          </p:cNvGraphicFramePr>
          <p:nvPr>
            <p:extLst>
              <p:ext uri="{D42A27DB-BD31-4B8C-83A1-F6EECF244321}">
                <p14:modId xmlns:p14="http://schemas.microsoft.com/office/powerpoint/2010/main" val="1922833235"/>
              </p:ext>
            </p:extLst>
          </p:nvPr>
        </p:nvGraphicFramePr>
        <p:xfrm>
          <a:off x="873294" y="1536959"/>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ja-JP" altLang="en-US" dirty="0" smtClean="0"/>
                        <a:t>数値に関する条件</a:t>
                      </a:r>
                      <a:endParaRPr kumimoji="1" lang="ja-JP" altLang="en-US" dirty="0"/>
                    </a:p>
                  </a:txBody>
                  <a:tcPr/>
                </a:tc>
                <a:tc>
                  <a:txBody>
                    <a:bodyPr/>
                    <a:lstStyle/>
                    <a:p>
                      <a:endParaRPr kumimoji="1" lang="ja-JP" altLang="en-US"/>
                    </a:p>
                  </a:txBody>
                  <a:tcPr/>
                </a:tc>
              </a:tr>
              <a:tr h="370840">
                <a:tc>
                  <a:txBody>
                    <a:bodyPr/>
                    <a:lstStyle/>
                    <a:p>
                      <a:r>
                        <a:rPr kumimoji="1" lang="en-US" altLang="ja-JP" i="1" dirty="0" smtClean="0">
                          <a:latin typeface="Courier"/>
                          <a:cs typeface="Courier"/>
                        </a:rPr>
                        <a:t>arg1</a:t>
                      </a:r>
                      <a:r>
                        <a:rPr kumimoji="1" lang="en-US" altLang="ja-JP" baseline="0" dirty="0" smtClean="0">
                          <a:latin typeface="Courier"/>
                          <a:cs typeface="Courier"/>
                        </a:rPr>
                        <a:t> –</a:t>
                      </a:r>
                      <a:r>
                        <a:rPr kumimoji="1" lang="en-US" altLang="ja-JP" baseline="0" dirty="0" err="1" smtClean="0">
                          <a:latin typeface="Courier"/>
                          <a:cs typeface="Courier"/>
                        </a:rPr>
                        <a:t>lt</a:t>
                      </a:r>
                      <a:r>
                        <a:rPr kumimoji="1" lang="en-US" altLang="ja-JP" baseline="0" dirty="0" smtClean="0">
                          <a:latin typeface="Courier"/>
                          <a:cs typeface="Courier"/>
                        </a:rPr>
                        <a:t> </a:t>
                      </a:r>
                      <a:r>
                        <a:rPr kumimoji="1" lang="en-US" altLang="ja-JP" i="1" baseline="0" dirty="0" smtClean="0">
                          <a:latin typeface="Courier"/>
                          <a:cs typeface="Courier"/>
                        </a:rPr>
                        <a:t>arg2</a:t>
                      </a:r>
                      <a:endParaRPr kumimoji="1" lang="ja-JP" altLang="en-US" i="1" dirty="0">
                        <a:latin typeface="Courier"/>
                        <a:cs typeface="Courier"/>
                      </a:endParaRPr>
                    </a:p>
                  </a:txBody>
                  <a:tcPr/>
                </a:tc>
                <a:tc>
                  <a:txBody>
                    <a:bodyPr/>
                    <a:lstStyle/>
                    <a:p>
                      <a:r>
                        <a:rPr kumimoji="1" lang="en-US" altLang="ja-JP" i="1" dirty="0" smtClean="0">
                          <a:latin typeface="Courier"/>
                          <a:cs typeface="Courier"/>
                        </a:rPr>
                        <a:t>arg1</a:t>
                      </a:r>
                      <a:r>
                        <a:rPr kumimoji="1" lang="en-US" altLang="ja-JP" baseline="0" dirty="0" smtClean="0">
                          <a:latin typeface="Courier"/>
                          <a:cs typeface="Courier"/>
                        </a:rPr>
                        <a:t> &lt;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–le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&lt;=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a:t>
                      </a:r>
                      <a:r>
                        <a:rPr kumimoji="1" lang="en-US" altLang="ja-JP" baseline="0" dirty="0" err="1" smtClean="0">
                          <a:latin typeface="Courier"/>
                          <a:cs typeface="Courier"/>
                        </a:rPr>
                        <a:t>gt</a:t>
                      </a:r>
                      <a:r>
                        <a:rPr kumimoji="1" lang="en-US" altLang="ja-JP" baseline="0" dirty="0" smtClean="0">
                          <a:latin typeface="Courier"/>
                          <a:cs typeface="Courier"/>
                        </a:rPr>
                        <a:t>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&gt;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a:t>
                      </a:r>
                      <a:r>
                        <a:rPr kumimoji="1" lang="en-US" altLang="ja-JP" baseline="0" dirty="0" err="1" smtClean="0">
                          <a:latin typeface="Courier"/>
                          <a:cs typeface="Courier"/>
                        </a:rPr>
                        <a:t>ge</a:t>
                      </a:r>
                      <a:r>
                        <a:rPr kumimoji="1" lang="en-US" altLang="ja-JP" baseline="0" dirty="0" smtClean="0">
                          <a:latin typeface="Courier"/>
                          <a:cs typeface="Courier"/>
                        </a:rPr>
                        <a:t>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&gt;=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a:t>
                      </a:r>
                      <a:r>
                        <a:rPr kumimoji="1" lang="en-US" altLang="ja-JP" baseline="0" dirty="0" err="1" smtClean="0">
                          <a:latin typeface="Courier"/>
                          <a:cs typeface="Courier"/>
                        </a:rPr>
                        <a:t>eq</a:t>
                      </a:r>
                      <a:r>
                        <a:rPr kumimoji="1" lang="en-US" altLang="ja-JP" baseline="0" dirty="0" smtClean="0">
                          <a:latin typeface="Courier"/>
                          <a:cs typeface="Courier"/>
                        </a:rPr>
                        <a:t>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 </a:t>
                      </a:r>
                      <a:r>
                        <a:rPr kumimoji="1" lang="en-US" altLang="ja-JP" i="0" baseline="0" dirty="0" smtClean="0">
                          <a:latin typeface="Courier"/>
                          <a:cs typeface="Courier"/>
                        </a:rPr>
                        <a:t>==</a:t>
                      </a:r>
                      <a:r>
                        <a:rPr kumimoji="1" lang="en-US" altLang="ja-JP" baseline="0" dirty="0" smtClean="0">
                          <a:latin typeface="Courier"/>
                          <a:cs typeface="Courier"/>
                        </a:rPr>
                        <a:t>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–ne </a:t>
                      </a:r>
                      <a:r>
                        <a:rPr kumimoji="1" lang="en-US" altLang="ja-JP" i="1" baseline="0" dirty="0" smtClean="0">
                          <a:latin typeface="Courier"/>
                          <a:cs typeface="Courier"/>
                        </a:rPr>
                        <a:t>arg2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Arg1</a:t>
                      </a:r>
                      <a:r>
                        <a:rPr kumimoji="1" lang="en-US" altLang="ja-JP" baseline="0" dirty="0" smtClean="0">
                          <a:latin typeface="Courier"/>
                          <a:cs typeface="Courier"/>
                        </a:rPr>
                        <a:t> != </a:t>
                      </a:r>
                      <a:r>
                        <a:rPr kumimoji="1" lang="en-US" altLang="ja-JP" i="1" baseline="0" dirty="0" smtClean="0">
                          <a:latin typeface="Courier"/>
                          <a:cs typeface="Courier"/>
                        </a:rPr>
                        <a:t>arg2 </a:t>
                      </a:r>
                      <a:r>
                        <a:rPr kumimoji="1" lang="ja-JP" altLang="en-US" i="0" baseline="0" dirty="0" smtClean="0">
                          <a:latin typeface="Courier"/>
                          <a:cs typeface="Courier"/>
                        </a:rPr>
                        <a:t>のとき真</a:t>
                      </a:r>
                      <a:endParaRPr kumimoji="1" lang="ja-JP" altLang="en-US" i="0" dirty="0" smtClean="0">
                        <a:latin typeface="Courier"/>
                        <a:cs typeface="Courier"/>
                      </a:endParaRPr>
                    </a:p>
                  </a:txBody>
                  <a:tcPr/>
                </a:tc>
              </a:tr>
            </a:tbl>
          </a:graphicData>
        </a:graphic>
      </p:graphicFrame>
      <p:graphicFrame>
        <p:nvGraphicFramePr>
          <p:cNvPr id="5" name="表 4"/>
          <p:cNvGraphicFramePr>
            <a:graphicFrameLocks noGrp="1"/>
          </p:cNvGraphicFramePr>
          <p:nvPr>
            <p:extLst>
              <p:ext uri="{D42A27DB-BD31-4B8C-83A1-F6EECF244321}">
                <p14:modId xmlns:p14="http://schemas.microsoft.com/office/powerpoint/2010/main" val="2291491295"/>
              </p:ext>
            </p:extLst>
          </p:nvPr>
        </p:nvGraphicFramePr>
        <p:xfrm>
          <a:off x="873294" y="1536959"/>
          <a:ext cx="6096000" cy="32359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ja-JP" altLang="en-US" dirty="0" smtClean="0"/>
                        <a:t>ファイルに関する条件式</a:t>
                      </a:r>
                      <a:endParaRPr kumimoji="1" lang="ja-JP" altLang="en-US" dirty="0"/>
                    </a:p>
                  </a:txBody>
                  <a:tcPr/>
                </a:tc>
                <a:tc>
                  <a:txBody>
                    <a:bodyPr/>
                    <a:lstStyle/>
                    <a:p>
                      <a:endParaRPr kumimoji="1" lang="ja-JP" altLang="en-US"/>
                    </a:p>
                  </a:txBody>
                  <a:tcPr/>
                </a:tc>
              </a:tr>
              <a:tr h="370840">
                <a:tc>
                  <a:txBody>
                    <a:bodyPr/>
                    <a:lstStyle/>
                    <a:p>
                      <a:r>
                        <a:rPr kumimoji="1" lang="en-US" altLang="ja-JP" i="0" dirty="0" smtClean="0">
                          <a:latin typeface="Courier"/>
                          <a:cs typeface="Courier"/>
                        </a:rPr>
                        <a:t>-d</a:t>
                      </a:r>
                      <a:r>
                        <a:rPr kumimoji="1" lang="en-US" altLang="ja-JP" i="0" baseline="0" dirty="0" smtClean="0">
                          <a:latin typeface="Courier"/>
                          <a:cs typeface="Courier"/>
                        </a:rPr>
                        <a:t> </a:t>
                      </a:r>
                      <a:r>
                        <a:rPr kumimoji="1" lang="en-US" altLang="ja-JP" i="1" baseline="0" dirty="0" smtClean="0">
                          <a:latin typeface="Courier"/>
                          <a:cs typeface="Courier"/>
                        </a:rPr>
                        <a:t>file</a:t>
                      </a:r>
                      <a:endParaRPr kumimoji="1" lang="ja-JP" altLang="en-US" i="1" dirty="0">
                        <a:latin typeface="Courier"/>
                        <a:cs typeface="Courier"/>
                      </a:endParaRPr>
                    </a:p>
                  </a:txBody>
                  <a:tcPr/>
                </a:tc>
                <a:tc>
                  <a:txBody>
                    <a:bodyPr/>
                    <a:lstStyle/>
                    <a:p>
                      <a:r>
                        <a:rPr kumimoji="1" lang="en-US" altLang="ja-JP" i="1" dirty="0" smtClean="0">
                          <a:latin typeface="Courier"/>
                          <a:cs typeface="Courier"/>
                        </a:rPr>
                        <a:t>file</a:t>
                      </a:r>
                      <a:r>
                        <a:rPr kumimoji="1" lang="en-US" altLang="ja-JP" dirty="0" smtClean="0"/>
                        <a:t> </a:t>
                      </a:r>
                      <a:r>
                        <a:rPr kumimoji="1" lang="ja-JP" altLang="en-US" dirty="0" smtClean="0"/>
                        <a:t>がディレクトリ</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0" dirty="0" smtClean="0">
                          <a:latin typeface="Courier"/>
                          <a:cs typeface="Courier"/>
                        </a:rPr>
                        <a:t>-f</a:t>
                      </a:r>
                      <a:r>
                        <a:rPr kumimoji="1" lang="en-US" altLang="ja-JP" i="0" baseline="0" dirty="0" smtClean="0">
                          <a:latin typeface="Courier"/>
                          <a:cs typeface="Courier"/>
                        </a:rPr>
                        <a:t> </a:t>
                      </a:r>
                      <a:r>
                        <a:rPr kumimoji="1" lang="en-US" altLang="ja-JP" i="1" baseline="0" dirty="0" smtClean="0">
                          <a:latin typeface="Courier"/>
                          <a:cs typeface="Courier"/>
                        </a:rPr>
                        <a:t>file</a:t>
                      </a:r>
                      <a:endParaRPr kumimoji="1" lang="ja-JP" altLang="en-US" i="1" dirty="0" smtClean="0">
                        <a:latin typeface="Courier"/>
                        <a:cs typeface="Courier"/>
                      </a:endParaRPr>
                    </a:p>
                  </a:txBody>
                  <a:tcPr/>
                </a:tc>
                <a:tc>
                  <a:txBody>
                    <a:bodyPr/>
                    <a:lstStyle/>
                    <a:p>
                      <a:r>
                        <a:rPr kumimoji="1" lang="en-US" altLang="ja-JP" i="1" dirty="0" smtClean="0">
                          <a:latin typeface="Courier"/>
                          <a:cs typeface="Courier"/>
                        </a:rPr>
                        <a:t>file</a:t>
                      </a:r>
                      <a:r>
                        <a:rPr kumimoji="1" lang="en-US" altLang="ja-JP" dirty="0" smtClean="0"/>
                        <a:t> </a:t>
                      </a:r>
                      <a:r>
                        <a:rPr kumimoji="1" lang="ja-JP" altLang="en-US" dirty="0" smtClean="0"/>
                        <a:t>が存在し，通常ファイル</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0" dirty="0" smtClean="0">
                          <a:latin typeface="Courier"/>
                          <a:cs typeface="Courier"/>
                        </a:rPr>
                        <a:t>-h</a:t>
                      </a:r>
                      <a:r>
                        <a:rPr kumimoji="1" lang="en-US" altLang="ja-JP" i="0" baseline="0" dirty="0" smtClean="0">
                          <a:latin typeface="Courier"/>
                          <a:cs typeface="Courier"/>
                        </a:rPr>
                        <a:t> </a:t>
                      </a:r>
                      <a:r>
                        <a:rPr kumimoji="1" lang="en-US" altLang="ja-JP" i="1" baseline="0" dirty="0" smtClean="0">
                          <a:latin typeface="Courier"/>
                          <a:cs typeface="Courier"/>
                        </a:rPr>
                        <a:t>file</a:t>
                      </a:r>
                      <a:endParaRPr kumimoji="1" lang="ja-JP" altLang="en-US" i="1" dirty="0" smtClean="0">
                        <a:latin typeface="Courier"/>
                        <a:cs typeface="Courier"/>
                      </a:endParaRPr>
                    </a:p>
                  </a:txBody>
                  <a:tcPr/>
                </a:tc>
                <a:tc>
                  <a:txBody>
                    <a:bodyPr/>
                    <a:lstStyle/>
                    <a:p>
                      <a:r>
                        <a:rPr kumimoji="1" lang="en-US" altLang="ja-JP" i="1" dirty="0" smtClean="0">
                          <a:latin typeface="Courier"/>
                          <a:cs typeface="Courier"/>
                        </a:rPr>
                        <a:t>file</a:t>
                      </a:r>
                      <a:r>
                        <a:rPr kumimoji="1" lang="en-US" altLang="ja-JP" dirty="0" smtClean="0"/>
                        <a:t> </a:t>
                      </a:r>
                      <a:r>
                        <a:rPr kumimoji="1" lang="ja-JP" altLang="en-US" dirty="0" smtClean="0"/>
                        <a:t>が存在し，シンボリックリンク</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0" dirty="0" smtClean="0">
                          <a:latin typeface="Courier"/>
                          <a:cs typeface="Courier"/>
                        </a:rPr>
                        <a:t>-p</a:t>
                      </a:r>
                      <a:r>
                        <a:rPr kumimoji="1" lang="en-US" altLang="ja-JP" i="0" baseline="0" dirty="0" smtClean="0">
                          <a:latin typeface="Courier"/>
                          <a:cs typeface="Courier"/>
                        </a:rPr>
                        <a:t> </a:t>
                      </a:r>
                      <a:r>
                        <a:rPr kumimoji="1" lang="en-US" altLang="ja-JP" i="1" baseline="0" dirty="0" smtClean="0">
                          <a:latin typeface="Courier"/>
                          <a:cs typeface="Courier"/>
                        </a:rPr>
                        <a:t>file</a:t>
                      </a:r>
                      <a:endParaRPr kumimoji="1" lang="ja-JP" altLang="en-US" i="1" dirty="0" smtClean="0">
                        <a:latin typeface="Courier"/>
                        <a:cs typeface="Courier"/>
                      </a:endParaRPr>
                    </a:p>
                  </a:txBody>
                  <a:tcPr/>
                </a:tc>
                <a:tc>
                  <a:txBody>
                    <a:bodyPr/>
                    <a:lstStyle/>
                    <a:p>
                      <a:r>
                        <a:rPr kumimoji="1" lang="en-US" altLang="ja-JP" i="1" dirty="0" smtClean="0">
                          <a:latin typeface="Courier"/>
                          <a:cs typeface="Courier"/>
                        </a:rPr>
                        <a:t>file</a:t>
                      </a:r>
                      <a:r>
                        <a:rPr kumimoji="1" lang="en-US" altLang="ja-JP" dirty="0" smtClean="0"/>
                        <a:t> </a:t>
                      </a:r>
                      <a:r>
                        <a:rPr kumimoji="1" lang="ja-JP" altLang="en-US" dirty="0" smtClean="0"/>
                        <a:t>が存在し，パイプ</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0" dirty="0" smtClean="0">
                          <a:latin typeface="Courier"/>
                          <a:cs typeface="Courier"/>
                        </a:rPr>
                        <a:t>-r</a:t>
                      </a:r>
                      <a:r>
                        <a:rPr kumimoji="1" lang="en-US" altLang="ja-JP" i="0" baseline="0" dirty="0" smtClean="0">
                          <a:latin typeface="Courier"/>
                          <a:cs typeface="Courier"/>
                        </a:rPr>
                        <a:t> </a:t>
                      </a:r>
                      <a:r>
                        <a:rPr kumimoji="1" lang="en-US" altLang="ja-JP" i="1" baseline="0" dirty="0" smtClean="0">
                          <a:latin typeface="Courier"/>
                          <a:cs typeface="Courier"/>
                        </a:rPr>
                        <a:t>file</a:t>
                      </a:r>
                      <a:endParaRPr kumimoji="1" lang="ja-JP" altLang="en-US" i="1" dirty="0" smtClean="0">
                        <a:latin typeface="Courier"/>
                        <a:cs typeface="Courier"/>
                      </a:endParaRPr>
                    </a:p>
                  </a:txBody>
                  <a:tcPr/>
                </a:tc>
                <a:tc>
                  <a:txBody>
                    <a:bodyPr/>
                    <a:lstStyle/>
                    <a:p>
                      <a:r>
                        <a:rPr kumimoji="1" lang="en-US" altLang="ja-JP" i="1" dirty="0" smtClean="0">
                          <a:latin typeface="Courier"/>
                          <a:cs typeface="Courier"/>
                        </a:rPr>
                        <a:t>file</a:t>
                      </a:r>
                      <a:r>
                        <a:rPr kumimoji="1" lang="en-US" altLang="ja-JP" dirty="0" smtClean="0"/>
                        <a:t> </a:t>
                      </a:r>
                      <a:r>
                        <a:rPr kumimoji="1" lang="ja-JP" altLang="en-US" dirty="0" smtClean="0"/>
                        <a:t>が存在し，読み取り可</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0" dirty="0" smtClean="0">
                          <a:latin typeface="Courier"/>
                          <a:cs typeface="Courier"/>
                        </a:rPr>
                        <a:t>-w</a:t>
                      </a:r>
                      <a:r>
                        <a:rPr kumimoji="1" lang="en-US" altLang="ja-JP" i="0" baseline="0" dirty="0" smtClean="0">
                          <a:latin typeface="Courier"/>
                          <a:cs typeface="Courier"/>
                        </a:rPr>
                        <a:t> </a:t>
                      </a:r>
                      <a:r>
                        <a:rPr kumimoji="1" lang="en-US" altLang="ja-JP" i="1" baseline="0" dirty="0" smtClean="0">
                          <a:latin typeface="Courier"/>
                          <a:cs typeface="Courier"/>
                        </a:rPr>
                        <a:t>file</a:t>
                      </a:r>
                      <a:endParaRPr kumimoji="1" lang="ja-JP" altLang="en-US" i="1" dirty="0" smtClean="0">
                        <a:latin typeface="Courier"/>
                        <a:cs typeface="Courier"/>
                      </a:endParaRPr>
                    </a:p>
                  </a:txBody>
                  <a:tcPr/>
                </a:tc>
                <a:tc>
                  <a:txBody>
                    <a:bodyPr/>
                    <a:lstStyle/>
                    <a:p>
                      <a:r>
                        <a:rPr kumimoji="1" lang="en-US" altLang="ja-JP" i="1" dirty="0" smtClean="0">
                          <a:latin typeface="Courier"/>
                          <a:cs typeface="Courier"/>
                        </a:rPr>
                        <a:t>file</a:t>
                      </a:r>
                      <a:r>
                        <a:rPr kumimoji="1" lang="en-US" altLang="ja-JP" dirty="0" smtClean="0"/>
                        <a:t> </a:t>
                      </a:r>
                      <a:r>
                        <a:rPr kumimoji="1" lang="ja-JP" altLang="en-US" dirty="0" smtClean="0"/>
                        <a:t>が存在し，書き込み可</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0" dirty="0" smtClean="0">
                          <a:latin typeface="Courier"/>
                          <a:cs typeface="Courier"/>
                        </a:rPr>
                        <a:t>-x</a:t>
                      </a:r>
                      <a:r>
                        <a:rPr kumimoji="1" lang="en-US" altLang="ja-JP" i="0" baseline="0" dirty="0" smtClean="0">
                          <a:latin typeface="Courier"/>
                          <a:cs typeface="Courier"/>
                        </a:rPr>
                        <a:t> </a:t>
                      </a:r>
                      <a:r>
                        <a:rPr kumimoji="1" lang="en-US" altLang="ja-JP" i="1" baseline="0" dirty="0" smtClean="0">
                          <a:latin typeface="Courier"/>
                          <a:cs typeface="Courier"/>
                        </a:rPr>
                        <a:t>file</a:t>
                      </a:r>
                      <a:endParaRPr kumimoji="1" lang="ja-JP" altLang="en-US" i="1" dirty="0" smtClean="0">
                        <a:latin typeface="Courier"/>
                        <a:cs typeface="Courier"/>
                      </a:endParaRPr>
                    </a:p>
                  </a:txBody>
                  <a:tcPr/>
                </a:tc>
                <a:tc>
                  <a:txBody>
                    <a:bodyPr/>
                    <a:lstStyle/>
                    <a:p>
                      <a:r>
                        <a:rPr kumimoji="1" lang="en-US" altLang="ja-JP" i="1" dirty="0" smtClean="0">
                          <a:latin typeface="Courier"/>
                          <a:cs typeface="Courier"/>
                        </a:rPr>
                        <a:t>file</a:t>
                      </a:r>
                      <a:r>
                        <a:rPr kumimoji="1" lang="en-US" altLang="ja-JP" dirty="0" smtClean="0"/>
                        <a:t> </a:t>
                      </a:r>
                      <a:r>
                        <a:rPr kumimoji="1" lang="ja-JP" altLang="en-US" dirty="0" smtClean="0"/>
                        <a:t>が存在し，実行可能</a:t>
                      </a:r>
                      <a:endParaRPr kumimoji="1" lang="ja-JP" altLang="en-US" dirty="0"/>
                    </a:p>
                  </a:txBody>
                  <a:tcPr/>
                </a:tc>
              </a:tr>
            </a:tbl>
          </a:graphicData>
        </a:graphic>
      </p:graphicFrame>
    </p:spTree>
    <p:extLst>
      <p:ext uri="{BB962C8B-B14F-4D97-AF65-F5344CB8AC3E}">
        <p14:creationId xmlns:p14="http://schemas.microsoft.com/office/powerpoint/2010/main" val="28815587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test </a:t>
            </a:r>
            <a:r>
              <a:rPr kumimoji="1" lang="ja-JP" altLang="en-US" sz="2000" dirty="0" smtClean="0">
                <a:solidFill>
                  <a:schemeClr val="bg1">
                    <a:lumMod val="65000"/>
                  </a:schemeClr>
                </a:solidFill>
              </a:rPr>
              <a:t>コマンド</a:t>
            </a:r>
            <a:endParaRPr kumimoji="1" lang="en-US" altLang="ja-JP" sz="1600" dirty="0" smtClean="0">
              <a:solidFill>
                <a:schemeClr val="bg1">
                  <a:lumMod val="65000"/>
                </a:schemeClr>
              </a:solidFill>
            </a:endParaRPr>
          </a:p>
        </p:txBody>
      </p:sp>
      <p:graphicFrame>
        <p:nvGraphicFramePr>
          <p:cNvPr id="7" name="表 6"/>
          <p:cNvGraphicFramePr>
            <a:graphicFrameLocks noGrp="1"/>
          </p:cNvGraphicFramePr>
          <p:nvPr>
            <p:extLst>
              <p:ext uri="{D42A27DB-BD31-4B8C-83A1-F6EECF244321}">
                <p14:modId xmlns:p14="http://schemas.microsoft.com/office/powerpoint/2010/main" val="2223559752"/>
              </p:ext>
            </p:extLst>
          </p:nvPr>
        </p:nvGraphicFramePr>
        <p:xfrm>
          <a:off x="873294" y="1551862"/>
          <a:ext cx="6096000" cy="26619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ja-JP" altLang="en-US" dirty="0" smtClean="0"/>
                        <a:t>条件を論理演算する条件式</a:t>
                      </a:r>
                      <a:endParaRPr kumimoji="1" lang="ja-JP" altLang="en-US" dirty="0"/>
                    </a:p>
                  </a:txBody>
                  <a:tcPr/>
                </a:tc>
                <a:tc>
                  <a:txBody>
                    <a:bodyPr/>
                    <a:lstStyle/>
                    <a:p>
                      <a:endParaRPr kumimoji="1" lang="ja-JP" altLang="en-US"/>
                    </a:p>
                  </a:txBody>
                  <a:tcPr/>
                </a:tc>
              </a:tr>
              <a:tr h="370840">
                <a:tc>
                  <a:txBody>
                    <a:bodyPr/>
                    <a:lstStyle/>
                    <a:p>
                      <a:r>
                        <a:rPr kumimoji="1" lang="en-US" altLang="ja-JP" i="1" dirty="0" smtClean="0">
                          <a:latin typeface="Courier"/>
                          <a:cs typeface="Courier"/>
                        </a:rPr>
                        <a:t>expr1</a:t>
                      </a:r>
                      <a:r>
                        <a:rPr kumimoji="1" lang="en-US" altLang="ja-JP" dirty="0" smtClean="0">
                          <a:latin typeface="Courier"/>
                          <a:cs typeface="Courier"/>
                        </a:rPr>
                        <a:t> –a </a:t>
                      </a:r>
                      <a:r>
                        <a:rPr kumimoji="1" lang="en-US" altLang="ja-JP" i="1" dirty="0" smtClean="0">
                          <a:latin typeface="Courier"/>
                          <a:cs typeface="Courier"/>
                        </a:rPr>
                        <a:t>expr2</a:t>
                      </a:r>
                      <a:endParaRPr kumimoji="1" lang="ja-JP" altLang="en-US" i="1" dirty="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expr1</a:t>
                      </a:r>
                      <a:r>
                        <a:rPr kumimoji="1" lang="en-US" altLang="ja-JP" dirty="0" smtClean="0">
                          <a:latin typeface="Courier"/>
                          <a:cs typeface="Courier"/>
                        </a:rPr>
                        <a:t> </a:t>
                      </a:r>
                      <a:r>
                        <a:rPr kumimoji="1" lang="ja-JP" altLang="en-US" dirty="0" smtClean="0">
                          <a:latin typeface="Courier"/>
                          <a:cs typeface="Courier"/>
                        </a:rPr>
                        <a:t>と</a:t>
                      </a:r>
                      <a:r>
                        <a:rPr kumimoji="1" lang="en-US" altLang="ja-JP" dirty="0" smtClean="0">
                          <a:latin typeface="Courier"/>
                          <a:cs typeface="Courier"/>
                        </a:rPr>
                        <a:t> </a:t>
                      </a:r>
                      <a:r>
                        <a:rPr kumimoji="1" lang="en-US" altLang="ja-JP" i="1" dirty="0" smtClean="0">
                          <a:latin typeface="Courier"/>
                          <a:cs typeface="Courier"/>
                        </a:rPr>
                        <a:t>expr2</a:t>
                      </a:r>
                      <a:r>
                        <a:rPr kumimoji="1" lang="ja-JP" altLang="en-US" i="1" dirty="0" smtClean="0">
                          <a:latin typeface="Courier"/>
                          <a:cs typeface="Courier"/>
                        </a:rPr>
                        <a:t> </a:t>
                      </a:r>
                      <a:r>
                        <a:rPr kumimoji="1" lang="ja-JP" altLang="en-US" i="0" dirty="0" smtClean="0">
                          <a:latin typeface="Courier"/>
                          <a:cs typeface="Courier"/>
                        </a:rPr>
                        <a:t>がどちらも真なら真</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expr1</a:t>
                      </a:r>
                      <a:r>
                        <a:rPr kumimoji="1" lang="en-US" altLang="ja-JP" dirty="0" smtClean="0">
                          <a:latin typeface="Courier"/>
                          <a:cs typeface="Courier"/>
                        </a:rPr>
                        <a:t> –o </a:t>
                      </a:r>
                      <a:r>
                        <a:rPr kumimoji="1" lang="en-US" altLang="ja-JP" i="1" dirty="0" smtClean="0">
                          <a:latin typeface="Courier"/>
                          <a:cs typeface="Courier"/>
                        </a:rPr>
                        <a:t>expr2</a:t>
                      </a:r>
                      <a:endParaRPr kumimoji="1" lang="ja-JP" altLang="en-US" i="1"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1" dirty="0" smtClean="0">
                          <a:latin typeface="Courier"/>
                          <a:cs typeface="Courier"/>
                        </a:rPr>
                        <a:t>expr1</a:t>
                      </a:r>
                      <a:r>
                        <a:rPr kumimoji="1" lang="en-US" altLang="ja-JP" dirty="0" smtClean="0">
                          <a:latin typeface="Courier"/>
                          <a:cs typeface="Courier"/>
                        </a:rPr>
                        <a:t> </a:t>
                      </a:r>
                      <a:r>
                        <a:rPr kumimoji="1" lang="ja-JP" altLang="en-US" dirty="0" smtClean="0">
                          <a:latin typeface="Courier"/>
                          <a:cs typeface="Courier"/>
                        </a:rPr>
                        <a:t>か</a:t>
                      </a:r>
                      <a:r>
                        <a:rPr kumimoji="1" lang="en-US" altLang="ja-JP" dirty="0" smtClean="0">
                          <a:latin typeface="Courier"/>
                          <a:cs typeface="Courier"/>
                        </a:rPr>
                        <a:t> </a:t>
                      </a:r>
                      <a:r>
                        <a:rPr kumimoji="1" lang="en-US" altLang="ja-JP" i="1" dirty="0" smtClean="0">
                          <a:latin typeface="Courier"/>
                          <a:cs typeface="Courier"/>
                        </a:rPr>
                        <a:t>expr2</a:t>
                      </a:r>
                      <a:r>
                        <a:rPr kumimoji="1" lang="ja-JP" altLang="en-US" i="1" dirty="0" smtClean="0">
                          <a:latin typeface="Courier"/>
                          <a:cs typeface="Courier"/>
                        </a:rPr>
                        <a:t> </a:t>
                      </a:r>
                      <a:r>
                        <a:rPr kumimoji="1" lang="ja-JP" altLang="en-US" i="0" dirty="0" smtClean="0">
                          <a:latin typeface="Courier"/>
                          <a:cs typeface="Courier"/>
                        </a:rPr>
                        <a:t>のどちらかが真なら真</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0" dirty="0" smtClean="0">
                          <a:latin typeface="Courier"/>
                          <a:cs typeface="Courier"/>
                        </a:rPr>
                        <a:t>!</a:t>
                      </a:r>
                      <a:r>
                        <a:rPr kumimoji="1" lang="en-US" altLang="ja-JP" i="1" dirty="0" smtClean="0">
                          <a:latin typeface="Courier"/>
                          <a:cs typeface="Courier"/>
                        </a:rPr>
                        <a:t>expr1</a:t>
                      </a:r>
                      <a:endParaRPr kumimoji="1" lang="ja-JP" altLang="en-US" i="1" dirty="0" smtClean="0">
                        <a:latin typeface="Courier"/>
                        <a:cs typeface="Courier"/>
                      </a:endParaRPr>
                    </a:p>
                  </a:txBody>
                  <a:tcPr/>
                </a:tc>
                <a:tc>
                  <a:txBody>
                    <a:bodyPr/>
                    <a:lstStyle/>
                    <a:p>
                      <a:r>
                        <a:rPr kumimoji="1" lang="en-US" altLang="ja-JP" i="1" dirty="0" smtClean="0"/>
                        <a:t>expr1</a:t>
                      </a:r>
                      <a:r>
                        <a:rPr kumimoji="1" lang="en-US" altLang="ja-JP" baseline="0" dirty="0" smtClean="0"/>
                        <a:t> </a:t>
                      </a:r>
                      <a:r>
                        <a:rPr kumimoji="1" lang="ja-JP" altLang="en-US" baseline="0" dirty="0" smtClean="0"/>
                        <a:t>の否定（真なら偽，偽なら真）</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i="0" dirty="0" smtClean="0">
                          <a:latin typeface="Courier"/>
                          <a:cs typeface="Courier"/>
                        </a:rPr>
                        <a:t>( </a:t>
                      </a:r>
                      <a:r>
                        <a:rPr kumimoji="1" lang="en-US" altLang="ja-JP" i="1" dirty="0" smtClean="0">
                          <a:latin typeface="Courier"/>
                          <a:cs typeface="Courier"/>
                        </a:rPr>
                        <a:t>expr1 </a:t>
                      </a:r>
                      <a:r>
                        <a:rPr kumimoji="1" lang="en-US" altLang="ja-JP" i="0" dirty="0" smtClean="0">
                          <a:latin typeface="Courier"/>
                          <a:cs typeface="Courier"/>
                        </a:rPr>
                        <a:t>)</a:t>
                      </a:r>
                      <a:endParaRPr kumimoji="1" lang="ja-JP" altLang="en-US" i="0" dirty="0" smtClean="0">
                        <a:latin typeface="Courier"/>
                        <a:cs typeface="Courier"/>
                      </a:endParaRPr>
                    </a:p>
                  </a:txBody>
                  <a:tcPr/>
                </a:tc>
                <a:tc>
                  <a:txBody>
                    <a:bodyPr/>
                    <a:lstStyle/>
                    <a:p>
                      <a:r>
                        <a:rPr kumimoji="1" lang="ja-JP" altLang="en-US" dirty="0" smtClean="0"/>
                        <a:t>（）の中の条件式を優先する</a:t>
                      </a:r>
                      <a:endParaRPr kumimoji="1" lang="ja-JP" altLang="en-US" dirty="0"/>
                    </a:p>
                  </a:txBody>
                  <a:tcPr/>
                </a:tc>
              </a:tr>
            </a:tbl>
          </a:graphicData>
        </a:graphic>
      </p:graphicFrame>
    </p:spTree>
    <p:extLst>
      <p:ext uri="{BB962C8B-B14F-4D97-AF65-F5344CB8AC3E}">
        <p14:creationId xmlns:p14="http://schemas.microsoft.com/office/powerpoint/2010/main" val="26793190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a:solidFill>
                  <a:schemeClr val="bg1">
                    <a:lumMod val="65000"/>
                  </a:schemeClr>
                </a:solidFill>
              </a:rPr>
              <a:t>w</a:t>
            </a:r>
            <a:r>
              <a:rPr kumimoji="1" lang="en-US" altLang="ja-JP" sz="2000" dirty="0" smtClean="0">
                <a:solidFill>
                  <a:schemeClr val="bg1">
                    <a:lumMod val="65000"/>
                  </a:schemeClr>
                </a:solidFill>
              </a:rPr>
              <a:t>hile </a:t>
            </a:r>
            <a:r>
              <a:rPr kumimoji="1" lang="ja-JP" altLang="en-US" sz="2000" dirty="0" smtClean="0">
                <a:solidFill>
                  <a:schemeClr val="bg1">
                    <a:lumMod val="65000"/>
                  </a:schemeClr>
                </a:solidFill>
              </a:rPr>
              <a:t> 文</a:t>
            </a:r>
            <a:endParaRPr kumimoji="1" lang="en-US" altLang="ja-JP" sz="2000" dirty="0">
              <a:solidFill>
                <a:schemeClr val="bg1">
                  <a:lumMod val="65000"/>
                </a:schemeClr>
              </a:solidFill>
            </a:endParaRPr>
          </a:p>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1670595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005102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 </a:t>
            </a:r>
            <a:r>
              <a:rPr kumimoji="1" lang="ja-JP" altLang="en-US" sz="1600" dirty="0" smtClean="0">
                <a:solidFill>
                  <a:schemeClr val="bg1">
                    <a:lumMod val="65000"/>
                  </a:schemeClr>
                </a:solidFill>
              </a:rPr>
              <a:t>文の書き換えができる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97385558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 </a:t>
            </a:r>
            <a:r>
              <a:rPr kumimoji="1" lang="ja-JP" altLang="en-US" sz="1600" dirty="0" smtClean="0">
                <a:solidFill>
                  <a:schemeClr val="bg1">
                    <a:lumMod val="65000"/>
                  </a:schemeClr>
                </a:solidFill>
              </a:rPr>
              <a:t>文の書き換えができる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他の言語でいう三項演算子のようなもの（イコールではない）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28232942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 </a:t>
            </a:r>
            <a:r>
              <a:rPr kumimoji="1" lang="ja-JP" altLang="en-US" sz="1600" dirty="0" smtClean="0">
                <a:solidFill>
                  <a:schemeClr val="bg1">
                    <a:lumMod val="65000"/>
                  </a:schemeClr>
                </a:solidFill>
              </a:rPr>
              <a:t>文の書き換えができる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他の言語でいう三項演算子のようなもの（イコールではない）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72025438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 </a:t>
            </a:r>
            <a:r>
              <a:rPr kumimoji="1" lang="ja-JP" altLang="en-US" sz="1600" dirty="0" smtClean="0">
                <a:solidFill>
                  <a:schemeClr val="bg1">
                    <a:lumMod val="65000"/>
                  </a:schemeClr>
                </a:solidFill>
              </a:rPr>
              <a:t>文の書き換えができる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他の言語でいう三項演算子のようなもの（イコールではない）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hoge</a:t>
            </a:r>
            <a:r>
              <a:rPr kumimoji="1" lang="en-US" altLang="ja-JP" sz="1600" dirty="0" smtClean="0">
                <a:solidFill>
                  <a:srgbClr val="00CC33"/>
                </a:solidFill>
                <a:latin typeface="Courier"/>
                <a:cs typeface="Courier"/>
              </a:rPr>
              <a:t>” </a:t>
            </a:r>
            <a:r>
              <a:rPr kumimoji="1" lang="en-US" altLang="ja-JP" sz="1600" dirty="0" smtClean="0">
                <a:solidFill>
                  <a:schemeClr val="bg1"/>
                </a:solidFill>
                <a:latin typeface="Courier"/>
                <a:cs typeface="Courier"/>
              </a:rPr>
              <a:t>&amp;&amp; </a:t>
            </a:r>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fuga</a:t>
            </a:r>
            <a:r>
              <a:rPr kumimoji="1" lang="en-US" altLang="ja-JP" sz="1600" dirty="0" smtClean="0">
                <a:solidFill>
                  <a:srgbClr val="00CC33"/>
                </a:solidFill>
                <a:latin typeface="Courier"/>
                <a:cs typeface="Courier"/>
              </a:rPr>
              <a:t>”</a:t>
            </a: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27171374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 </a:t>
            </a:r>
            <a:r>
              <a:rPr kumimoji="1" lang="ja-JP" altLang="en-US" sz="1600" dirty="0" smtClean="0">
                <a:solidFill>
                  <a:schemeClr val="bg1">
                    <a:lumMod val="65000"/>
                  </a:schemeClr>
                </a:solidFill>
              </a:rPr>
              <a:t>文の書き換えができる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他の言語でいう三項演算子のようなもの（イコールではない）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hoge</a:t>
            </a:r>
            <a:r>
              <a:rPr kumimoji="1" lang="en-US" altLang="ja-JP" sz="1600" dirty="0" smtClean="0">
                <a:solidFill>
                  <a:srgbClr val="00CC33"/>
                </a:solidFill>
                <a:latin typeface="Courier"/>
                <a:cs typeface="Courier"/>
              </a:rPr>
              <a:t>” </a:t>
            </a:r>
            <a:r>
              <a:rPr kumimoji="1" lang="en-US" altLang="ja-JP" sz="1600" dirty="0" smtClean="0">
                <a:solidFill>
                  <a:schemeClr val="bg1"/>
                </a:solidFill>
                <a:latin typeface="Courier"/>
                <a:cs typeface="Courier"/>
              </a:rPr>
              <a:t>&amp;&amp; </a:t>
            </a:r>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fuga</a:t>
            </a:r>
            <a:r>
              <a:rPr kumimoji="1" lang="en-US" altLang="ja-JP" sz="1600" dirty="0" smtClean="0">
                <a:solidFill>
                  <a:srgbClr val="00CC33"/>
                </a:solidFill>
                <a:latin typeface="Courier"/>
                <a:cs typeface="Courier"/>
              </a:rPr>
              <a:t>”</a:t>
            </a:r>
          </a:p>
          <a:p>
            <a:pPr lvl="1"/>
            <a:r>
              <a:rPr kumimoji="1" lang="en-US" altLang="ja-JP" sz="1600" dirty="0" smtClean="0">
                <a:solidFill>
                  <a:schemeClr val="bg1">
                    <a:lumMod val="65000"/>
                  </a:schemeClr>
                </a:solidFill>
                <a:latin typeface="Courier"/>
                <a:cs typeface="Courier"/>
              </a:rPr>
              <a:t>&amp;&amp; </a:t>
            </a:r>
            <a:r>
              <a:rPr kumimoji="1" lang="ja-JP" altLang="en-US" sz="1600" dirty="0" smtClean="0">
                <a:solidFill>
                  <a:schemeClr val="bg1">
                    <a:lumMod val="65000"/>
                  </a:schemeClr>
                </a:solidFill>
                <a:latin typeface="Courier"/>
                <a:cs typeface="Courier"/>
              </a:rPr>
              <a:t>が真の短絡評価</a:t>
            </a: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22681638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 </a:t>
            </a:r>
            <a:r>
              <a:rPr kumimoji="1" lang="ja-JP" altLang="en-US" sz="1600" dirty="0" smtClean="0">
                <a:solidFill>
                  <a:schemeClr val="bg1">
                    <a:lumMod val="65000"/>
                  </a:schemeClr>
                </a:solidFill>
              </a:rPr>
              <a:t>文の書き換えができる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他の言語でいう三項演算子のようなもの（イコールではない）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hoge</a:t>
            </a:r>
            <a:r>
              <a:rPr kumimoji="1" lang="en-US" altLang="ja-JP" sz="1600" dirty="0" smtClean="0">
                <a:solidFill>
                  <a:srgbClr val="00CC33"/>
                </a:solidFill>
                <a:latin typeface="Courier"/>
                <a:cs typeface="Courier"/>
              </a:rPr>
              <a:t>” </a:t>
            </a:r>
            <a:r>
              <a:rPr kumimoji="1" lang="en-US" altLang="ja-JP" sz="1600" dirty="0" smtClean="0">
                <a:solidFill>
                  <a:schemeClr val="bg1"/>
                </a:solidFill>
                <a:latin typeface="Courier"/>
                <a:cs typeface="Courier"/>
              </a:rPr>
              <a:t>&amp;&amp; </a:t>
            </a:r>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fuga</a:t>
            </a:r>
            <a:r>
              <a:rPr kumimoji="1" lang="en-US" altLang="ja-JP" sz="1600" dirty="0" smtClean="0">
                <a:solidFill>
                  <a:srgbClr val="00CC33"/>
                </a:solidFill>
                <a:latin typeface="Courier"/>
                <a:cs typeface="Courier"/>
              </a:rPr>
              <a:t>”</a:t>
            </a:r>
          </a:p>
          <a:p>
            <a:pPr lvl="1"/>
            <a:r>
              <a:rPr kumimoji="1" lang="en-US" altLang="ja-JP" sz="1600" dirty="0" smtClean="0">
                <a:solidFill>
                  <a:schemeClr val="bg1">
                    <a:lumMod val="65000"/>
                  </a:schemeClr>
                </a:solidFill>
                <a:latin typeface="Courier"/>
                <a:cs typeface="Courier"/>
              </a:rPr>
              <a:t>&amp;&amp; </a:t>
            </a:r>
            <a:r>
              <a:rPr kumimoji="1" lang="ja-JP" altLang="en-US" sz="1600" dirty="0" smtClean="0">
                <a:solidFill>
                  <a:schemeClr val="bg1">
                    <a:lumMod val="65000"/>
                  </a:schemeClr>
                </a:solidFill>
                <a:latin typeface="Courier"/>
                <a:cs typeface="Courier"/>
              </a:rPr>
              <a:t>が真の短絡評価</a:t>
            </a:r>
            <a:endParaRPr kumimoji="1" lang="en-US" altLang="ja-JP" sz="1600" dirty="0" smtClean="0">
              <a:solidFill>
                <a:schemeClr val="bg1">
                  <a:lumMod val="65000"/>
                </a:schemeClr>
              </a:solidFill>
              <a:latin typeface="Courier"/>
              <a:cs typeface="Courier"/>
            </a:endParaRPr>
          </a:p>
          <a:p>
            <a:pPr lvl="1"/>
            <a:r>
              <a:rPr kumimoji="1" lang="en-US" altLang="ja-JP" sz="1600" dirty="0" smtClean="0">
                <a:solidFill>
                  <a:schemeClr val="bg1">
                    <a:lumMod val="65000"/>
                  </a:schemeClr>
                </a:solidFill>
                <a:latin typeface="Courier"/>
                <a:cs typeface="Courier"/>
              </a:rPr>
              <a:t>&amp;&amp; </a:t>
            </a:r>
            <a:r>
              <a:rPr kumimoji="1" lang="ja-JP" altLang="en-US" sz="1600" dirty="0" smtClean="0">
                <a:solidFill>
                  <a:schemeClr val="bg1">
                    <a:lumMod val="65000"/>
                  </a:schemeClr>
                </a:solidFill>
                <a:latin typeface="Courier"/>
                <a:cs typeface="Courier"/>
              </a:rPr>
              <a:t>で挟んだ左項が真なら右項を実行する（偽なら実行されず）</a:t>
            </a:r>
            <a:endParaRPr kumimoji="1" lang="en-US" altLang="ja-JP" sz="1600" dirty="0" smtClean="0">
              <a:solidFill>
                <a:schemeClr val="bg1">
                  <a:lumMod val="65000"/>
                </a:schemeClr>
              </a:solidFill>
              <a:latin typeface="Courier"/>
              <a:cs typeface="Courier"/>
            </a:endParaRPr>
          </a:p>
          <a:p>
            <a:pPr marL="457200" lvl="1" indent="0">
              <a:buNone/>
            </a:pP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660322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Bourne</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 </a:t>
            </a:r>
            <a:r>
              <a:rPr kumimoji="1" lang="ja-JP" altLang="en-US" sz="2000" dirty="0" smtClean="0">
                <a:solidFill>
                  <a:schemeClr val="bg1">
                    <a:lumMod val="65000"/>
                  </a:schemeClr>
                </a:solidFill>
              </a:rPr>
              <a:t>互換</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Bourne</a:t>
            </a:r>
            <a:r>
              <a:rPr kumimoji="1" lang="ja-JP" altLang="en-US" sz="1600" dirty="0" smtClean="0">
                <a:solidFill>
                  <a:schemeClr val="bg1">
                    <a:lumMod val="65000"/>
                  </a:schemeClr>
                </a:solidFill>
              </a:rPr>
              <a:t> </a:t>
            </a:r>
            <a:r>
              <a:rPr kumimoji="1" lang="en-US" altLang="ja-JP" sz="1600" dirty="0" smtClean="0">
                <a:solidFill>
                  <a:schemeClr val="bg1">
                    <a:lumMod val="65000"/>
                  </a:schemeClr>
                </a:solidFill>
              </a:rPr>
              <a:t>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1978</a:t>
            </a:r>
            <a:r>
              <a:rPr kumimoji="1" lang="ja-JP" altLang="en-US" sz="1200" dirty="0" smtClean="0">
                <a:solidFill>
                  <a:schemeClr val="bg1">
                    <a:lumMod val="65000"/>
                  </a:schemeClr>
                </a:solidFill>
              </a:rPr>
              <a:t>年ごろ </a:t>
            </a:r>
            <a:r>
              <a:rPr kumimoji="1" lang="en-US" altLang="ja-JP" sz="1200" dirty="0" smtClean="0">
                <a:solidFill>
                  <a:schemeClr val="bg1">
                    <a:lumMod val="65000"/>
                  </a:schemeClr>
                </a:solidFill>
              </a:rPr>
              <a:t>V7</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Unix</a:t>
            </a:r>
            <a:r>
              <a:rPr kumimoji="1" lang="ja-JP" altLang="en-US" sz="1200" dirty="0" smtClean="0">
                <a:solidFill>
                  <a:schemeClr val="bg1">
                    <a:lumMod val="65000"/>
                  </a:schemeClr>
                </a:solidFill>
              </a:rPr>
              <a:t> の一部として配布され，大きく普及する</a:t>
            </a:r>
            <a:endParaRPr kumimoji="1" lang="en-US" altLang="ja-JP" sz="1200" dirty="0" smtClean="0">
              <a:solidFill>
                <a:schemeClr val="bg1">
                  <a:lumMod val="65000"/>
                </a:schemeClr>
              </a:solidFill>
            </a:endParaRPr>
          </a:p>
          <a:p>
            <a:pPr lvl="1"/>
            <a:r>
              <a:rPr kumimoji="1" lang="en-US" altLang="ja-JP" sz="1600" dirty="0" smtClean="0">
                <a:solidFill>
                  <a:schemeClr val="bg1">
                    <a:lumMod val="65000"/>
                  </a:schemeClr>
                </a:solidFill>
              </a:rPr>
              <a:t>Bourne-Again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bash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Bourne</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Shell</a:t>
            </a:r>
            <a:r>
              <a:rPr kumimoji="1" lang="ja-JP" altLang="en-US" sz="1200" dirty="0" smtClean="0">
                <a:solidFill>
                  <a:schemeClr val="bg1">
                    <a:lumMod val="65000"/>
                  </a:schemeClr>
                </a:solidFill>
              </a:rPr>
              <a:t> のオープンソース版として </a:t>
            </a:r>
            <a:r>
              <a:rPr kumimoji="1" lang="en-US" altLang="ja-JP" sz="1200" dirty="0" smtClean="0">
                <a:solidFill>
                  <a:schemeClr val="bg1">
                    <a:lumMod val="65000"/>
                  </a:schemeClr>
                </a:solidFill>
              </a:rPr>
              <a:t>GNU</a:t>
            </a:r>
            <a:r>
              <a:rPr kumimoji="1" lang="ja-JP" altLang="en-US" sz="1200" dirty="0" smtClean="0">
                <a:solidFill>
                  <a:schemeClr val="bg1">
                    <a:lumMod val="65000"/>
                  </a:schemeClr>
                </a:solidFill>
              </a:rPr>
              <a:t> プロジェクトが手がけている．多くの </a:t>
            </a:r>
            <a:r>
              <a:rPr kumimoji="1" lang="en-US" altLang="ja-JP" sz="1200" dirty="0" smtClean="0">
                <a:solidFill>
                  <a:schemeClr val="bg1">
                    <a:lumMod val="65000"/>
                  </a:schemeClr>
                </a:solidFill>
              </a:rPr>
              <a:t>Linux</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Distribution</a:t>
            </a:r>
            <a:r>
              <a:rPr kumimoji="1" lang="ja-JP" altLang="en-US" sz="1200" dirty="0" smtClean="0">
                <a:solidFill>
                  <a:schemeClr val="bg1">
                    <a:lumMod val="65000"/>
                  </a:schemeClr>
                </a:solidFill>
              </a:rPr>
              <a:t> でデフォルトシェルとされている</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306467178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 </a:t>
            </a:r>
            <a:r>
              <a:rPr kumimoji="1" lang="ja-JP" altLang="en-US" sz="1600" dirty="0" smtClean="0">
                <a:solidFill>
                  <a:schemeClr val="bg1">
                    <a:lumMod val="65000"/>
                  </a:schemeClr>
                </a:solidFill>
              </a:rPr>
              <a:t>文の書き換えができる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他の言語でいう三項演算子のようなもの（イコールではない）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hoge</a:t>
            </a:r>
            <a:r>
              <a:rPr kumimoji="1" lang="en-US" altLang="ja-JP" sz="1600" dirty="0" smtClean="0">
                <a:solidFill>
                  <a:srgbClr val="00CC33"/>
                </a:solidFill>
                <a:latin typeface="Courier"/>
                <a:cs typeface="Courier"/>
              </a:rPr>
              <a:t>” </a:t>
            </a:r>
            <a:r>
              <a:rPr kumimoji="1" lang="en-US" altLang="ja-JP" sz="1600" dirty="0" smtClean="0">
                <a:solidFill>
                  <a:schemeClr val="bg1"/>
                </a:solidFill>
                <a:latin typeface="Courier"/>
                <a:cs typeface="Courier"/>
              </a:rPr>
              <a:t>&amp;&amp; </a:t>
            </a:r>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fuga</a:t>
            </a:r>
            <a:r>
              <a:rPr kumimoji="1" lang="en-US" altLang="ja-JP" sz="1600" dirty="0" smtClean="0">
                <a:solidFill>
                  <a:srgbClr val="00CC33"/>
                </a:solidFill>
                <a:latin typeface="Courier"/>
                <a:cs typeface="Courier"/>
              </a:rPr>
              <a:t>”</a:t>
            </a:r>
          </a:p>
          <a:p>
            <a:pPr lvl="1"/>
            <a:r>
              <a:rPr kumimoji="1" lang="en-US" altLang="ja-JP" sz="1600" dirty="0" smtClean="0">
                <a:solidFill>
                  <a:schemeClr val="bg1">
                    <a:lumMod val="65000"/>
                  </a:schemeClr>
                </a:solidFill>
                <a:latin typeface="Courier"/>
                <a:cs typeface="Courier"/>
              </a:rPr>
              <a:t>&amp;&amp; </a:t>
            </a:r>
            <a:r>
              <a:rPr kumimoji="1" lang="ja-JP" altLang="en-US" sz="1600" dirty="0" smtClean="0">
                <a:solidFill>
                  <a:schemeClr val="bg1">
                    <a:lumMod val="65000"/>
                  </a:schemeClr>
                </a:solidFill>
                <a:latin typeface="Courier"/>
                <a:cs typeface="Courier"/>
              </a:rPr>
              <a:t>が真の短絡評価</a:t>
            </a:r>
            <a:endParaRPr kumimoji="1" lang="en-US" altLang="ja-JP" sz="1600" dirty="0" smtClean="0">
              <a:solidFill>
                <a:schemeClr val="bg1">
                  <a:lumMod val="65000"/>
                </a:schemeClr>
              </a:solidFill>
              <a:latin typeface="Courier"/>
              <a:cs typeface="Courier"/>
            </a:endParaRPr>
          </a:p>
          <a:p>
            <a:pPr lvl="1"/>
            <a:r>
              <a:rPr kumimoji="1" lang="en-US" altLang="ja-JP" sz="1600" dirty="0" smtClean="0">
                <a:solidFill>
                  <a:schemeClr val="bg1">
                    <a:lumMod val="65000"/>
                  </a:schemeClr>
                </a:solidFill>
                <a:latin typeface="Courier"/>
                <a:cs typeface="Courier"/>
              </a:rPr>
              <a:t>&amp;&amp; </a:t>
            </a:r>
            <a:r>
              <a:rPr kumimoji="1" lang="ja-JP" altLang="en-US" sz="1600" dirty="0" smtClean="0">
                <a:solidFill>
                  <a:schemeClr val="bg1">
                    <a:lumMod val="65000"/>
                  </a:schemeClr>
                </a:solidFill>
                <a:latin typeface="Courier"/>
                <a:cs typeface="Courier"/>
              </a:rPr>
              <a:t>で挟んだ左項が真なら右項を実行する（偽なら実行されず）</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逆は</a:t>
            </a: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latin typeface="Courier"/>
                <a:cs typeface="Courier"/>
              </a:rPr>
              <a:t>（偽の短絡評価）</a:t>
            </a:r>
            <a:endParaRPr kumimoji="1" lang="en-US" altLang="ja-JP" sz="1600" dirty="0" smtClean="0">
              <a:solidFill>
                <a:schemeClr val="bg1">
                  <a:lumMod val="65000"/>
                </a:schemeClr>
              </a:solidFill>
              <a:latin typeface="Courier"/>
              <a:cs typeface="Courier"/>
            </a:endParaRPr>
          </a:p>
          <a:p>
            <a:pPr marL="457200" lvl="1" indent="0">
              <a:buNone/>
            </a:pP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19543674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 </a:t>
            </a:r>
            <a:r>
              <a:rPr kumimoji="1" lang="ja-JP" altLang="en-US" sz="1600" dirty="0" smtClean="0">
                <a:solidFill>
                  <a:schemeClr val="bg1">
                    <a:lumMod val="65000"/>
                  </a:schemeClr>
                </a:solidFill>
              </a:rPr>
              <a:t>文の書き換えができる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他の言語でいう三項演算子のようなもの（イコールではない）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hoge</a:t>
            </a:r>
            <a:r>
              <a:rPr kumimoji="1" lang="en-US" altLang="ja-JP" sz="1600" dirty="0" smtClean="0">
                <a:solidFill>
                  <a:srgbClr val="00CC33"/>
                </a:solidFill>
                <a:latin typeface="Courier"/>
                <a:cs typeface="Courier"/>
              </a:rPr>
              <a:t>” </a:t>
            </a:r>
            <a:r>
              <a:rPr kumimoji="1" lang="en-US" altLang="ja-JP" sz="1600" dirty="0" smtClean="0">
                <a:solidFill>
                  <a:schemeClr val="bg1"/>
                </a:solidFill>
                <a:latin typeface="Courier"/>
                <a:cs typeface="Courier"/>
              </a:rPr>
              <a:t>&amp;&amp; </a:t>
            </a:r>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fuga</a:t>
            </a:r>
            <a:r>
              <a:rPr kumimoji="1" lang="en-US" altLang="ja-JP" sz="1600" dirty="0" smtClean="0">
                <a:solidFill>
                  <a:srgbClr val="00CC33"/>
                </a:solidFill>
                <a:latin typeface="Courier"/>
                <a:cs typeface="Courier"/>
              </a:rPr>
              <a:t>”</a:t>
            </a:r>
          </a:p>
          <a:p>
            <a:pPr lvl="1"/>
            <a:r>
              <a:rPr kumimoji="1" lang="en-US" altLang="ja-JP" sz="1600" dirty="0" smtClean="0">
                <a:solidFill>
                  <a:schemeClr val="bg1">
                    <a:lumMod val="65000"/>
                  </a:schemeClr>
                </a:solidFill>
                <a:latin typeface="Courier"/>
                <a:cs typeface="Courier"/>
              </a:rPr>
              <a:t>&amp;&amp; </a:t>
            </a:r>
            <a:r>
              <a:rPr kumimoji="1" lang="ja-JP" altLang="en-US" sz="1600" dirty="0" smtClean="0">
                <a:solidFill>
                  <a:schemeClr val="bg1">
                    <a:lumMod val="65000"/>
                  </a:schemeClr>
                </a:solidFill>
                <a:latin typeface="Courier"/>
                <a:cs typeface="Courier"/>
              </a:rPr>
              <a:t>が真の短絡評価</a:t>
            </a:r>
            <a:endParaRPr kumimoji="1" lang="en-US" altLang="ja-JP" sz="1600" dirty="0" smtClean="0">
              <a:solidFill>
                <a:schemeClr val="bg1">
                  <a:lumMod val="65000"/>
                </a:schemeClr>
              </a:solidFill>
              <a:latin typeface="Courier"/>
              <a:cs typeface="Courier"/>
            </a:endParaRPr>
          </a:p>
          <a:p>
            <a:pPr lvl="1"/>
            <a:r>
              <a:rPr kumimoji="1" lang="en-US" altLang="ja-JP" sz="1600" dirty="0" smtClean="0">
                <a:solidFill>
                  <a:schemeClr val="bg1">
                    <a:lumMod val="65000"/>
                  </a:schemeClr>
                </a:solidFill>
                <a:latin typeface="Courier"/>
                <a:cs typeface="Courier"/>
              </a:rPr>
              <a:t>&amp;&amp; </a:t>
            </a:r>
            <a:r>
              <a:rPr kumimoji="1" lang="ja-JP" altLang="en-US" sz="1600" dirty="0" smtClean="0">
                <a:solidFill>
                  <a:schemeClr val="bg1">
                    <a:lumMod val="65000"/>
                  </a:schemeClr>
                </a:solidFill>
                <a:latin typeface="Courier"/>
                <a:cs typeface="Courier"/>
              </a:rPr>
              <a:t>で挟んだ左項が真なら右項を実行する（偽なら実行されず）</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逆は</a:t>
            </a: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latin typeface="Courier"/>
                <a:cs typeface="Courier"/>
              </a:rPr>
              <a:t>（偽の短絡評価）</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真なら実行されない</a:t>
            </a:r>
            <a:endParaRPr kumimoji="1" lang="en-US" altLang="ja-JP" sz="1600" dirty="0" smtClean="0">
              <a:solidFill>
                <a:schemeClr val="bg1">
                  <a:lumMod val="65000"/>
                </a:schemeClr>
              </a:solidFill>
              <a:latin typeface="Courier"/>
              <a:cs typeface="Courier"/>
            </a:endParaRPr>
          </a:p>
          <a:p>
            <a:pPr marL="457200" lvl="1" indent="0">
              <a:buNone/>
            </a:pP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418379839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i</a:t>
            </a:r>
            <a:r>
              <a:rPr kumimoji="1" lang="en-US" altLang="ja-JP" sz="1600" dirty="0" smtClean="0">
                <a:solidFill>
                  <a:schemeClr val="bg1">
                    <a:lumMod val="65000"/>
                  </a:schemeClr>
                </a:solidFill>
              </a:rPr>
              <a:t>f </a:t>
            </a:r>
            <a:r>
              <a:rPr kumimoji="1" lang="ja-JP" altLang="en-US" sz="1600" dirty="0" smtClean="0">
                <a:solidFill>
                  <a:schemeClr val="bg1">
                    <a:lumMod val="65000"/>
                  </a:schemeClr>
                </a:solidFill>
              </a:rPr>
              <a:t>文の書き換えができる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他の言語でいう三項演算子のようなもの（イコールではない）</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例</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hoge</a:t>
            </a:r>
            <a:r>
              <a:rPr kumimoji="1" lang="en-US" altLang="ja-JP" sz="1600" dirty="0" smtClean="0">
                <a:solidFill>
                  <a:srgbClr val="00CC33"/>
                </a:solidFill>
                <a:latin typeface="Courier"/>
                <a:cs typeface="Courier"/>
              </a:rPr>
              <a:t>” </a:t>
            </a:r>
            <a:r>
              <a:rPr kumimoji="1" lang="en-US" altLang="ja-JP" sz="1600" dirty="0" smtClean="0">
                <a:solidFill>
                  <a:schemeClr val="bg1"/>
                </a:solidFill>
                <a:latin typeface="Courier"/>
                <a:cs typeface="Courier"/>
              </a:rPr>
              <a:t>&amp;&amp; </a:t>
            </a:r>
            <a:r>
              <a:rPr kumimoji="1" lang="en-US" altLang="ja-JP" sz="1600" dirty="0" smtClean="0">
                <a:solidFill>
                  <a:srgbClr val="00CC33"/>
                </a:solidFill>
                <a:latin typeface="Courier"/>
                <a:cs typeface="Courier"/>
              </a:rPr>
              <a:t>echo “</a:t>
            </a:r>
            <a:r>
              <a:rPr kumimoji="1" lang="en-US" altLang="ja-JP" sz="1600" dirty="0" err="1" smtClean="0">
                <a:solidFill>
                  <a:srgbClr val="00CC33"/>
                </a:solidFill>
                <a:latin typeface="Courier"/>
                <a:cs typeface="Courier"/>
              </a:rPr>
              <a:t>fuga</a:t>
            </a:r>
            <a:r>
              <a:rPr kumimoji="1" lang="en-US" altLang="ja-JP" sz="1600" dirty="0" smtClean="0">
                <a:solidFill>
                  <a:srgbClr val="00CC33"/>
                </a:solidFill>
                <a:latin typeface="Courier"/>
                <a:cs typeface="Courier"/>
              </a:rPr>
              <a:t>”</a:t>
            </a:r>
          </a:p>
          <a:p>
            <a:pPr lvl="1"/>
            <a:r>
              <a:rPr kumimoji="1" lang="en-US" altLang="ja-JP" sz="1600" dirty="0" smtClean="0">
                <a:solidFill>
                  <a:schemeClr val="bg1">
                    <a:lumMod val="65000"/>
                  </a:schemeClr>
                </a:solidFill>
                <a:latin typeface="Courier"/>
                <a:cs typeface="Courier"/>
              </a:rPr>
              <a:t>&amp;&amp; </a:t>
            </a:r>
            <a:r>
              <a:rPr kumimoji="1" lang="ja-JP" altLang="en-US" sz="1600" dirty="0" smtClean="0">
                <a:solidFill>
                  <a:schemeClr val="bg1">
                    <a:lumMod val="65000"/>
                  </a:schemeClr>
                </a:solidFill>
                <a:latin typeface="Courier"/>
                <a:cs typeface="Courier"/>
              </a:rPr>
              <a:t>が真の短絡評価</a:t>
            </a:r>
            <a:endParaRPr kumimoji="1" lang="en-US" altLang="ja-JP" sz="1600" dirty="0" smtClean="0">
              <a:solidFill>
                <a:schemeClr val="bg1">
                  <a:lumMod val="65000"/>
                </a:schemeClr>
              </a:solidFill>
              <a:latin typeface="Courier"/>
              <a:cs typeface="Courier"/>
            </a:endParaRPr>
          </a:p>
          <a:p>
            <a:pPr lvl="1"/>
            <a:r>
              <a:rPr kumimoji="1" lang="en-US" altLang="ja-JP" sz="1600" dirty="0" smtClean="0">
                <a:solidFill>
                  <a:schemeClr val="bg1">
                    <a:lumMod val="65000"/>
                  </a:schemeClr>
                </a:solidFill>
                <a:latin typeface="Courier"/>
                <a:cs typeface="Courier"/>
              </a:rPr>
              <a:t>&amp;&amp; </a:t>
            </a:r>
            <a:r>
              <a:rPr kumimoji="1" lang="ja-JP" altLang="en-US" sz="1600" dirty="0" smtClean="0">
                <a:solidFill>
                  <a:schemeClr val="bg1">
                    <a:lumMod val="65000"/>
                  </a:schemeClr>
                </a:solidFill>
                <a:latin typeface="Courier"/>
                <a:cs typeface="Courier"/>
              </a:rPr>
              <a:t>で挟んだ左項が真なら右項を実行する（偽なら実行されず）</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逆は</a:t>
            </a: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latin typeface="Courier"/>
                <a:cs typeface="Courier"/>
              </a:rPr>
              <a:t>（偽の短絡評価）</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1">
                    <a:lumMod val="65000"/>
                  </a:schemeClr>
                </a:solidFill>
                <a:latin typeface="Courier"/>
                <a:cs typeface="Courier"/>
              </a:rPr>
              <a:t>真なら実行されない</a:t>
            </a:r>
            <a:endParaRPr kumimoji="1" lang="en-US" altLang="ja-JP" sz="1600" dirty="0" smtClean="0">
              <a:solidFill>
                <a:schemeClr val="bg1">
                  <a:lumMod val="65000"/>
                </a:schemeClr>
              </a:solidFill>
              <a:latin typeface="Courier"/>
              <a:cs typeface="Courier"/>
            </a:endParaRPr>
          </a:p>
          <a:p>
            <a:pPr lvl="1"/>
            <a:r>
              <a:rPr kumimoji="1" lang="ja-JP" altLang="en-US" sz="1600" dirty="0" smtClean="0">
                <a:solidFill>
                  <a:schemeClr val="bg2"/>
                </a:solidFill>
                <a:latin typeface="Courier"/>
                <a:cs typeface="Courier"/>
              </a:rPr>
              <a:t>よく使うよ！</a:t>
            </a:r>
            <a:endParaRPr kumimoji="1" lang="en-US" altLang="ja-JP" sz="1600" dirty="0" smtClean="0">
              <a:solidFill>
                <a:schemeClr val="bg2"/>
              </a:solidFill>
              <a:latin typeface="Courier"/>
              <a:cs typeface="Courier"/>
            </a:endParaRPr>
          </a:p>
          <a:p>
            <a:pPr marL="457200" lvl="1" indent="0">
              <a:buNone/>
            </a:pP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26017582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a:solidFill>
                  <a:schemeClr val="bg1">
                    <a:lumMod val="65000"/>
                  </a:schemeClr>
                </a:solidFill>
              </a:rPr>
              <a:t>w</a:t>
            </a:r>
            <a:r>
              <a:rPr kumimoji="1" lang="en-US" altLang="ja-JP" sz="2000" dirty="0" smtClean="0">
                <a:solidFill>
                  <a:schemeClr val="bg1">
                    <a:lumMod val="65000"/>
                  </a:schemeClr>
                </a:solidFill>
              </a:rPr>
              <a:t>hile </a:t>
            </a:r>
            <a:r>
              <a:rPr kumimoji="1" lang="ja-JP" altLang="en-US" sz="2000" dirty="0" smtClean="0">
                <a:solidFill>
                  <a:schemeClr val="bg1">
                    <a:lumMod val="65000"/>
                  </a:schemeClr>
                </a:solidFill>
              </a:rPr>
              <a:t> 文</a:t>
            </a:r>
            <a:endParaRPr kumimoji="1" lang="en-US" altLang="ja-JP" sz="2000" dirty="0">
              <a:solidFill>
                <a:schemeClr val="bg1">
                  <a:lumMod val="65000"/>
                </a:schemeClr>
              </a:solidFill>
            </a:endParaRPr>
          </a:p>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9404266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9794266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終了コード，</a:t>
            </a:r>
            <a:r>
              <a:rPr kumimoji="1" lang="en-US" altLang="ja-JP" sz="1600" dirty="0" smtClean="0">
                <a:solidFill>
                  <a:schemeClr val="bg1">
                    <a:lumMod val="65000"/>
                  </a:schemeClr>
                </a:solidFill>
              </a:rPr>
              <a:t>Exit</a:t>
            </a:r>
            <a:r>
              <a:rPr kumimoji="1" lang="ja-JP" altLang="en-US" sz="1600" dirty="0" smtClean="0">
                <a:solidFill>
                  <a:schemeClr val="bg1">
                    <a:lumMod val="65000"/>
                  </a:schemeClr>
                </a:solidFill>
              </a:rPr>
              <a:t> コード，ステータスコード，などとも呼ばれる</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49350609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終了コード，</a:t>
            </a:r>
            <a:r>
              <a:rPr kumimoji="1" lang="en-US" altLang="ja-JP" sz="1600" dirty="0" smtClean="0">
                <a:solidFill>
                  <a:schemeClr val="bg1">
                    <a:lumMod val="65000"/>
                  </a:schemeClr>
                </a:solidFill>
              </a:rPr>
              <a:t>Exit</a:t>
            </a:r>
            <a:r>
              <a:rPr kumimoji="1" lang="ja-JP" altLang="en-US" sz="1600" dirty="0" smtClean="0">
                <a:solidFill>
                  <a:schemeClr val="bg1">
                    <a:lumMod val="65000"/>
                  </a:schemeClr>
                </a:solidFill>
              </a:rPr>
              <a:t> コード，ステータスコード，などとも呼ばれる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全てのコマンドは基本的に終了ステータスを返す</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1730421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終了コード，</a:t>
            </a:r>
            <a:r>
              <a:rPr kumimoji="1" lang="en-US" altLang="ja-JP" sz="1600" dirty="0" smtClean="0">
                <a:solidFill>
                  <a:schemeClr val="bg1">
                    <a:lumMod val="65000"/>
                  </a:schemeClr>
                </a:solidFill>
              </a:rPr>
              <a:t>Exit</a:t>
            </a:r>
            <a:r>
              <a:rPr kumimoji="1" lang="ja-JP" altLang="en-US" sz="1600" dirty="0" smtClean="0">
                <a:solidFill>
                  <a:schemeClr val="bg1">
                    <a:lumMod val="65000"/>
                  </a:schemeClr>
                </a:solidFill>
              </a:rPr>
              <a:t> コード，ステータスコード，などとも呼ばれる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全てのコマンドは基本的に終了ステータスを返す</a:t>
            </a:r>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他の言語で言う</a:t>
            </a:r>
            <a:r>
              <a:rPr kumimoji="1" lang="ja-JP" altLang="en-US" sz="1600" dirty="0" smtClean="0">
                <a:solidFill>
                  <a:srgbClr val="62BCE9"/>
                </a:solidFill>
              </a:rPr>
              <a:t>戻り値</a:t>
            </a:r>
            <a:r>
              <a:rPr kumimoji="1" lang="ja-JP" altLang="en-US" sz="1600" dirty="0" smtClean="0">
                <a:solidFill>
                  <a:schemeClr val="bg1">
                    <a:lumMod val="65000"/>
                  </a:schemeClr>
                </a:solidFill>
              </a:rPr>
              <a:t>に相当する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8271594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終了コード，</a:t>
            </a:r>
            <a:r>
              <a:rPr kumimoji="1" lang="en-US" altLang="ja-JP" sz="1600" dirty="0" smtClean="0">
                <a:solidFill>
                  <a:schemeClr val="bg1">
                    <a:lumMod val="65000"/>
                  </a:schemeClr>
                </a:solidFill>
              </a:rPr>
              <a:t>Exit</a:t>
            </a:r>
            <a:r>
              <a:rPr kumimoji="1" lang="ja-JP" altLang="en-US" sz="1600" dirty="0" smtClean="0">
                <a:solidFill>
                  <a:schemeClr val="bg1">
                    <a:lumMod val="65000"/>
                  </a:schemeClr>
                </a:solidFill>
              </a:rPr>
              <a:t> コード，ステータスコード，などとも呼ばれる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全てのコマンドは基本的に終了ステータスを返す</a:t>
            </a:r>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他の言語で言う</a:t>
            </a:r>
            <a:r>
              <a:rPr kumimoji="1" lang="ja-JP" altLang="en-US" sz="1600" dirty="0" smtClean="0">
                <a:solidFill>
                  <a:srgbClr val="62BCE9"/>
                </a:solidFill>
              </a:rPr>
              <a:t>戻り値</a:t>
            </a:r>
            <a:r>
              <a:rPr kumimoji="1" lang="ja-JP" altLang="en-US" sz="1600" dirty="0" smtClean="0">
                <a:solidFill>
                  <a:schemeClr val="bg1">
                    <a:lumMod val="65000"/>
                  </a:schemeClr>
                </a:solidFill>
              </a:rPr>
              <a:t>に相当する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終了ステータスが</a:t>
            </a:r>
            <a:r>
              <a:rPr kumimoji="1" lang="en-US" altLang="ja-JP" sz="1600" dirty="0" smtClean="0">
                <a:solidFill>
                  <a:schemeClr val="bg1">
                    <a:lumMod val="65000"/>
                  </a:schemeClr>
                </a:solidFill>
              </a:rPr>
              <a:t> 0</a:t>
            </a:r>
            <a:r>
              <a:rPr kumimoji="1" lang="ja-JP" altLang="en-US" sz="1600" dirty="0" smtClean="0">
                <a:solidFill>
                  <a:schemeClr val="bg1">
                    <a:lumMod val="65000"/>
                  </a:schemeClr>
                </a:solidFill>
              </a:rPr>
              <a:t> か非 </a:t>
            </a:r>
            <a:r>
              <a:rPr kumimoji="1" lang="en-US" altLang="ja-JP" sz="1600" dirty="0" smtClean="0">
                <a:solidFill>
                  <a:schemeClr val="bg1">
                    <a:lumMod val="65000"/>
                  </a:schemeClr>
                </a:solidFill>
              </a:rPr>
              <a:t>0</a:t>
            </a:r>
            <a:r>
              <a:rPr kumimoji="1" lang="ja-JP" altLang="en-US" sz="1600" dirty="0" smtClean="0">
                <a:solidFill>
                  <a:schemeClr val="bg1">
                    <a:lumMod val="65000"/>
                  </a:schemeClr>
                </a:solidFill>
              </a:rPr>
              <a:t> か，つまり真か偽かを判定して処理を進めていく</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7599847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終了コード，</a:t>
            </a:r>
            <a:r>
              <a:rPr kumimoji="1" lang="en-US" altLang="ja-JP" sz="1600" dirty="0" smtClean="0">
                <a:solidFill>
                  <a:schemeClr val="bg1">
                    <a:lumMod val="65000"/>
                  </a:schemeClr>
                </a:solidFill>
              </a:rPr>
              <a:t>Exit</a:t>
            </a:r>
            <a:r>
              <a:rPr kumimoji="1" lang="ja-JP" altLang="en-US" sz="1600" dirty="0" smtClean="0">
                <a:solidFill>
                  <a:schemeClr val="bg1">
                    <a:lumMod val="65000"/>
                  </a:schemeClr>
                </a:solidFill>
              </a:rPr>
              <a:t> コード，ステータスコード，などとも呼ばれる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全てのコマンドは基本的に終了ステータスを返す</a:t>
            </a:r>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他の言語で言う</a:t>
            </a:r>
            <a:r>
              <a:rPr kumimoji="1" lang="ja-JP" altLang="en-US" sz="1600" dirty="0" smtClean="0">
                <a:solidFill>
                  <a:srgbClr val="62BCE9"/>
                </a:solidFill>
              </a:rPr>
              <a:t>戻り値</a:t>
            </a:r>
            <a:r>
              <a:rPr kumimoji="1" lang="ja-JP" altLang="en-US" sz="1600" dirty="0" smtClean="0">
                <a:solidFill>
                  <a:schemeClr val="bg1">
                    <a:lumMod val="65000"/>
                  </a:schemeClr>
                </a:solidFill>
              </a:rPr>
              <a:t>に相当する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終了ステータスが</a:t>
            </a:r>
            <a:r>
              <a:rPr kumimoji="1" lang="en-US" altLang="ja-JP" sz="1600" dirty="0" smtClean="0">
                <a:solidFill>
                  <a:schemeClr val="bg1">
                    <a:lumMod val="65000"/>
                  </a:schemeClr>
                </a:solidFill>
              </a:rPr>
              <a:t> 0</a:t>
            </a:r>
            <a:r>
              <a:rPr kumimoji="1" lang="ja-JP" altLang="en-US" sz="1600" dirty="0" smtClean="0">
                <a:solidFill>
                  <a:schemeClr val="bg1">
                    <a:lumMod val="65000"/>
                  </a:schemeClr>
                </a:solidFill>
              </a:rPr>
              <a:t> か非 </a:t>
            </a:r>
            <a:r>
              <a:rPr kumimoji="1" lang="en-US" altLang="ja-JP" sz="1600" dirty="0" smtClean="0">
                <a:solidFill>
                  <a:schemeClr val="bg1">
                    <a:lumMod val="65000"/>
                  </a:schemeClr>
                </a:solidFill>
              </a:rPr>
              <a:t>0</a:t>
            </a:r>
            <a:r>
              <a:rPr kumimoji="1" lang="ja-JP" altLang="en-US" sz="1600" dirty="0" smtClean="0">
                <a:solidFill>
                  <a:schemeClr val="bg1">
                    <a:lumMod val="65000"/>
                  </a:schemeClr>
                </a:solidFill>
              </a:rPr>
              <a:t> か，つまり真か偽かを判定して処理を進めていく</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先の例の短絡評価もその例の一つ</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396218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Bourne</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 </a:t>
            </a:r>
            <a:r>
              <a:rPr kumimoji="1" lang="ja-JP" altLang="en-US" sz="2000" dirty="0" smtClean="0">
                <a:solidFill>
                  <a:schemeClr val="bg1">
                    <a:lumMod val="65000"/>
                  </a:schemeClr>
                </a:solidFill>
              </a:rPr>
              <a:t>互換</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Bourne</a:t>
            </a:r>
            <a:r>
              <a:rPr kumimoji="1" lang="ja-JP" altLang="en-US" sz="1600" dirty="0" smtClean="0">
                <a:solidFill>
                  <a:schemeClr val="bg1">
                    <a:lumMod val="65000"/>
                  </a:schemeClr>
                </a:solidFill>
              </a:rPr>
              <a:t> </a:t>
            </a:r>
            <a:r>
              <a:rPr kumimoji="1" lang="en-US" altLang="ja-JP" sz="1600" dirty="0" smtClean="0">
                <a:solidFill>
                  <a:schemeClr val="bg1">
                    <a:lumMod val="65000"/>
                  </a:schemeClr>
                </a:solidFill>
              </a:rPr>
              <a:t>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1978</a:t>
            </a:r>
            <a:r>
              <a:rPr kumimoji="1" lang="ja-JP" altLang="en-US" sz="1200" dirty="0" smtClean="0">
                <a:solidFill>
                  <a:schemeClr val="bg1">
                    <a:lumMod val="65000"/>
                  </a:schemeClr>
                </a:solidFill>
              </a:rPr>
              <a:t>年ごろ </a:t>
            </a:r>
            <a:r>
              <a:rPr kumimoji="1" lang="en-US" altLang="ja-JP" sz="1200" dirty="0" smtClean="0">
                <a:solidFill>
                  <a:schemeClr val="bg1">
                    <a:lumMod val="65000"/>
                  </a:schemeClr>
                </a:solidFill>
              </a:rPr>
              <a:t>V7</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Unix</a:t>
            </a:r>
            <a:r>
              <a:rPr kumimoji="1" lang="ja-JP" altLang="en-US" sz="1200" dirty="0" smtClean="0">
                <a:solidFill>
                  <a:schemeClr val="bg1">
                    <a:lumMod val="65000"/>
                  </a:schemeClr>
                </a:solidFill>
              </a:rPr>
              <a:t> の一部として配布され，大きく普及する</a:t>
            </a:r>
            <a:endParaRPr kumimoji="1" lang="en-US" altLang="ja-JP" sz="1200" dirty="0" smtClean="0">
              <a:solidFill>
                <a:schemeClr val="bg1">
                  <a:lumMod val="65000"/>
                </a:schemeClr>
              </a:solidFill>
            </a:endParaRPr>
          </a:p>
          <a:p>
            <a:pPr lvl="1"/>
            <a:r>
              <a:rPr kumimoji="1" lang="en-US" altLang="ja-JP" sz="1600" dirty="0" smtClean="0">
                <a:solidFill>
                  <a:schemeClr val="bg1">
                    <a:lumMod val="65000"/>
                  </a:schemeClr>
                </a:solidFill>
              </a:rPr>
              <a:t>Bourne-Again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bash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Bourne</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Shell</a:t>
            </a:r>
            <a:r>
              <a:rPr kumimoji="1" lang="ja-JP" altLang="en-US" sz="1200" dirty="0" smtClean="0">
                <a:solidFill>
                  <a:schemeClr val="bg1">
                    <a:lumMod val="65000"/>
                  </a:schemeClr>
                </a:solidFill>
              </a:rPr>
              <a:t> のオープンソース版として </a:t>
            </a:r>
            <a:r>
              <a:rPr kumimoji="1" lang="en-US" altLang="ja-JP" sz="1200" dirty="0" smtClean="0">
                <a:solidFill>
                  <a:schemeClr val="bg1">
                    <a:lumMod val="65000"/>
                  </a:schemeClr>
                </a:solidFill>
              </a:rPr>
              <a:t>GNU</a:t>
            </a:r>
            <a:r>
              <a:rPr kumimoji="1" lang="ja-JP" altLang="en-US" sz="1200" dirty="0" smtClean="0">
                <a:solidFill>
                  <a:schemeClr val="bg1">
                    <a:lumMod val="65000"/>
                  </a:schemeClr>
                </a:solidFill>
              </a:rPr>
              <a:t> プロジェクトが手がけている．多くの </a:t>
            </a:r>
            <a:r>
              <a:rPr kumimoji="1" lang="en-US" altLang="ja-JP" sz="1200" dirty="0" smtClean="0">
                <a:solidFill>
                  <a:schemeClr val="bg1">
                    <a:lumMod val="65000"/>
                  </a:schemeClr>
                </a:solidFill>
              </a:rPr>
              <a:t>Linux</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Distribution</a:t>
            </a:r>
            <a:r>
              <a:rPr kumimoji="1" lang="ja-JP" altLang="en-US" sz="1200" dirty="0" smtClean="0">
                <a:solidFill>
                  <a:schemeClr val="bg1">
                    <a:lumMod val="65000"/>
                  </a:schemeClr>
                </a:solidFill>
              </a:rPr>
              <a:t> でデフォルトシェルとされている</a:t>
            </a:r>
            <a:endParaRPr kumimoji="1" lang="en-US" altLang="ja-JP" sz="1200" dirty="0" smtClean="0">
              <a:solidFill>
                <a:schemeClr val="bg1">
                  <a:lumMod val="65000"/>
                </a:schemeClr>
              </a:solidFill>
            </a:endParaRPr>
          </a:p>
          <a:p>
            <a:pPr lvl="1"/>
            <a:r>
              <a:rPr kumimoji="1" lang="en-US" altLang="ja-JP" sz="1600" dirty="0" err="1" smtClean="0">
                <a:solidFill>
                  <a:schemeClr val="bg1">
                    <a:lumMod val="65000"/>
                  </a:schemeClr>
                </a:solidFill>
              </a:rPr>
              <a:t>Almquist</a:t>
            </a:r>
            <a:r>
              <a:rPr kumimoji="1" lang="en-US" altLang="ja-JP" sz="1600" dirty="0" smtClean="0">
                <a:solidFill>
                  <a:schemeClr val="bg1">
                    <a:lumMod val="65000"/>
                  </a:schemeClr>
                </a:solidFill>
              </a:rPr>
              <a:t>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Bourne</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Shell</a:t>
            </a:r>
            <a:r>
              <a:rPr kumimoji="1" lang="ja-JP" altLang="en-US" sz="1200" dirty="0" smtClean="0">
                <a:solidFill>
                  <a:schemeClr val="bg1">
                    <a:lumMod val="65000"/>
                  </a:schemeClr>
                </a:solidFill>
              </a:rPr>
              <a:t> の </a:t>
            </a:r>
            <a:r>
              <a:rPr kumimoji="1" lang="en-US" altLang="ja-JP" sz="1200" dirty="0" smtClean="0">
                <a:solidFill>
                  <a:schemeClr val="bg1">
                    <a:lumMod val="65000"/>
                  </a:schemeClr>
                </a:solidFill>
              </a:rPr>
              <a:t>BSD</a:t>
            </a:r>
            <a:r>
              <a:rPr kumimoji="1" lang="ja-JP" altLang="en-US" sz="1200" dirty="0" smtClean="0">
                <a:solidFill>
                  <a:schemeClr val="bg1">
                    <a:lumMod val="65000"/>
                  </a:schemeClr>
                </a:solidFill>
              </a:rPr>
              <a:t> ライセンス版として開発．軽量なためリソースが少ない環境で使われる</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52387040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終了コード，</a:t>
            </a:r>
            <a:r>
              <a:rPr kumimoji="1" lang="en-US" altLang="ja-JP" sz="1600" dirty="0" smtClean="0">
                <a:solidFill>
                  <a:schemeClr val="bg1">
                    <a:lumMod val="65000"/>
                  </a:schemeClr>
                </a:solidFill>
              </a:rPr>
              <a:t>Exit</a:t>
            </a:r>
            <a:r>
              <a:rPr kumimoji="1" lang="ja-JP" altLang="en-US" sz="1600" dirty="0" smtClean="0">
                <a:solidFill>
                  <a:schemeClr val="bg1">
                    <a:lumMod val="65000"/>
                  </a:schemeClr>
                </a:solidFill>
              </a:rPr>
              <a:t> コード，ステータスコード，などとも呼ばれる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全てのコマンドは基本的に終了ステータスを返す</a:t>
            </a:r>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他の言語で言う</a:t>
            </a:r>
            <a:r>
              <a:rPr kumimoji="1" lang="ja-JP" altLang="en-US" sz="1600" dirty="0" smtClean="0">
                <a:solidFill>
                  <a:srgbClr val="62BCE9"/>
                </a:solidFill>
              </a:rPr>
              <a:t>戻り値</a:t>
            </a:r>
            <a:r>
              <a:rPr kumimoji="1" lang="ja-JP" altLang="en-US" sz="1600" dirty="0" smtClean="0">
                <a:solidFill>
                  <a:schemeClr val="bg1">
                    <a:lumMod val="65000"/>
                  </a:schemeClr>
                </a:solidFill>
              </a:rPr>
              <a:t>に相当する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終了ステータスが</a:t>
            </a:r>
            <a:r>
              <a:rPr kumimoji="1" lang="en-US" altLang="ja-JP" sz="1600" dirty="0" smtClean="0">
                <a:solidFill>
                  <a:schemeClr val="bg1">
                    <a:lumMod val="65000"/>
                  </a:schemeClr>
                </a:solidFill>
              </a:rPr>
              <a:t> 0</a:t>
            </a:r>
            <a:r>
              <a:rPr kumimoji="1" lang="ja-JP" altLang="en-US" sz="1600" dirty="0" smtClean="0">
                <a:solidFill>
                  <a:schemeClr val="bg1">
                    <a:lumMod val="65000"/>
                  </a:schemeClr>
                </a:solidFill>
              </a:rPr>
              <a:t> か非 </a:t>
            </a:r>
            <a:r>
              <a:rPr kumimoji="1" lang="en-US" altLang="ja-JP" sz="1600" dirty="0" smtClean="0">
                <a:solidFill>
                  <a:schemeClr val="bg1">
                    <a:lumMod val="65000"/>
                  </a:schemeClr>
                </a:solidFill>
              </a:rPr>
              <a:t>0</a:t>
            </a:r>
            <a:r>
              <a:rPr kumimoji="1" lang="ja-JP" altLang="en-US" sz="1600" dirty="0" smtClean="0">
                <a:solidFill>
                  <a:schemeClr val="bg1">
                    <a:lumMod val="65000"/>
                  </a:schemeClr>
                </a:solidFill>
              </a:rPr>
              <a:t> か，つまり真か偽かを判定して処理を進めていく</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先の例の短絡評価もその例の一つ</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もっと言えば，</a:t>
            </a:r>
            <a:r>
              <a:rPr kumimoji="1" lang="en-US" altLang="ja-JP" sz="1600" dirty="0" smtClean="0">
                <a:solidFill>
                  <a:srgbClr val="00CC33"/>
                </a:solidFill>
                <a:latin typeface="Courier"/>
                <a:cs typeface="Courier"/>
              </a:rPr>
              <a:t>true &amp;&amp; echo</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は常に成功し，</a:t>
            </a:r>
            <a:r>
              <a:rPr kumimoji="1" lang="en-US" altLang="ja-JP" sz="1600" dirty="0" smtClean="0">
                <a:solidFill>
                  <a:srgbClr val="00CC33"/>
                </a:solidFill>
                <a:latin typeface="Courier"/>
                <a:cs typeface="Courier"/>
              </a:rPr>
              <a:t>true || echo</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は常に失敗する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2226524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終了コード，</a:t>
            </a:r>
            <a:r>
              <a:rPr kumimoji="1" lang="en-US" altLang="ja-JP" sz="1600" dirty="0" smtClean="0">
                <a:solidFill>
                  <a:schemeClr val="bg1">
                    <a:lumMod val="65000"/>
                  </a:schemeClr>
                </a:solidFill>
              </a:rPr>
              <a:t>Exit</a:t>
            </a:r>
            <a:r>
              <a:rPr kumimoji="1" lang="ja-JP" altLang="en-US" sz="1600" dirty="0" smtClean="0">
                <a:solidFill>
                  <a:schemeClr val="bg1">
                    <a:lumMod val="65000"/>
                  </a:schemeClr>
                </a:solidFill>
              </a:rPr>
              <a:t> コード，ステータスコード，などとも呼ばれる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全てのコマンドは基本的に終了ステータスを返す</a:t>
            </a:r>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他の言語で言う</a:t>
            </a:r>
            <a:r>
              <a:rPr kumimoji="1" lang="ja-JP" altLang="en-US" sz="1600" dirty="0" smtClean="0">
                <a:solidFill>
                  <a:srgbClr val="62BCE9"/>
                </a:solidFill>
              </a:rPr>
              <a:t>戻り値</a:t>
            </a:r>
            <a:r>
              <a:rPr kumimoji="1" lang="ja-JP" altLang="en-US" sz="1600" dirty="0" smtClean="0">
                <a:solidFill>
                  <a:schemeClr val="bg1">
                    <a:lumMod val="65000"/>
                  </a:schemeClr>
                </a:solidFill>
              </a:rPr>
              <a:t>に相当する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終了ステータスが</a:t>
            </a:r>
            <a:r>
              <a:rPr kumimoji="1" lang="en-US" altLang="ja-JP" sz="1600" dirty="0" smtClean="0">
                <a:solidFill>
                  <a:schemeClr val="bg1">
                    <a:lumMod val="65000"/>
                  </a:schemeClr>
                </a:solidFill>
              </a:rPr>
              <a:t> 0</a:t>
            </a:r>
            <a:r>
              <a:rPr kumimoji="1" lang="ja-JP" altLang="en-US" sz="1600" dirty="0" smtClean="0">
                <a:solidFill>
                  <a:schemeClr val="bg1">
                    <a:lumMod val="65000"/>
                  </a:schemeClr>
                </a:solidFill>
              </a:rPr>
              <a:t> か非 </a:t>
            </a:r>
            <a:r>
              <a:rPr kumimoji="1" lang="en-US" altLang="ja-JP" sz="1600" dirty="0" smtClean="0">
                <a:solidFill>
                  <a:schemeClr val="bg1">
                    <a:lumMod val="65000"/>
                  </a:schemeClr>
                </a:solidFill>
              </a:rPr>
              <a:t>0</a:t>
            </a:r>
            <a:r>
              <a:rPr kumimoji="1" lang="ja-JP" altLang="en-US" sz="1600" dirty="0" smtClean="0">
                <a:solidFill>
                  <a:schemeClr val="bg1">
                    <a:lumMod val="65000"/>
                  </a:schemeClr>
                </a:solidFill>
              </a:rPr>
              <a:t> か，つまり真か偽かを判定して処理を進めていく</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先の例の短絡評価もその例の一つ</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もっと言えば，</a:t>
            </a:r>
            <a:r>
              <a:rPr kumimoji="1" lang="en-US" altLang="ja-JP" sz="1600" dirty="0" smtClean="0">
                <a:solidFill>
                  <a:srgbClr val="00CC33"/>
                </a:solidFill>
                <a:latin typeface="Courier"/>
                <a:cs typeface="Courier"/>
              </a:rPr>
              <a:t>true &amp;&amp; echo</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は常に成功し，</a:t>
            </a:r>
            <a:r>
              <a:rPr kumimoji="1" lang="en-US" altLang="ja-JP" sz="1600" dirty="0" smtClean="0">
                <a:solidFill>
                  <a:srgbClr val="00CC33"/>
                </a:solidFill>
                <a:latin typeface="Courier"/>
                <a:cs typeface="Courier"/>
              </a:rPr>
              <a:t>true || echo</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は常に失敗する</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シェルスクリプトをマスターする上で最重要項目の一つ</a:t>
            </a:r>
            <a:endParaRPr kumimoji="1" lang="en-US" altLang="ja-JP" sz="1600" dirty="0" smtClean="0">
              <a:solidFill>
                <a:schemeClr val="bg2"/>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50258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終了コード，</a:t>
            </a:r>
            <a:r>
              <a:rPr kumimoji="1" lang="en-US" altLang="ja-JP" sz="1600" dirty="0" smtClean="0">
                <a:solidFill>
                  <a:schemeClr val="bg1">
                    <a:lumMod val="65000"/>
                  </a:schemeClr>
                </a:solidFill>
              </a:rPr>
              <a:t>Exit</a:t>
            </a:r>
            <a:r>
              <a:rPr kumimoji="1" lang="ja-JP" altLang="en-US" sz="1600" dirty="0" smtClean="0">
                <a:solidFill>
                  <a:schemeClr val="bg1">
                    <a:lumMod val="65000"/>
                  </a:schemeClr>
                </a:solidFill>
              </a:rPr>
              <a:t> コード，ステータスコード，などとも呼ばれる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全てのコマンドは基本的に終了ステータスを返す</a:t>
            </a:r>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他の言語で言う</a:t>
            </a:r>
            <a:r>
              <a:rPr kumimoji="1" lang="ja-JP" altLang="en-US" sz="1600" dirty="0" smtClean="0">
                <a:solidFill>
                  <a:srgbClr val="62BCE9"/>
                </a:solidFill>
              </a:rPr>
              <a:t>戻り値</a:t>
            </a:r>
            <a:r>
              <a:rPr kumimoji="1" lang="ja-JP" altLang="en-US" sz="1600" dirty="0" smtClean="0">
                <a:solidFill>
                  <a:schemeClr val="bg1">
                    <a:lumMod val="65000"/>
                  </a:schemeClr>
                </a:solidFill>
              </a:rPr>
              <a:t>に相当する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終了ステータスが</a:t>
            </a:r>
            <a:r>
              <a:rPr kumimoji="1" lang="en-US" altLang="ja-JP" sz="1600" dirty="0" smtClean="0">
                <a:solidFill>
                  <a:schemeClr val="bg1">
                    <a:lumMod val="65000"/>
                  </a:schemeClr>
                </a:solidFill>
              </a:rPr>
              <a:t> 0</a:t>
            </a:r>
            <a:r>
              <a:rPr kumimoji="1" lang="ja-JP" altLang="en-US" sz="1600" dirty="0" smtClean="0">
                <a:solidFill>
                  <a:schemeClr val="bg1">
                    <a:lumMod val="65000"/>
                  </a:schemeClr>
                </a:solidFill>
              </a:rPr>
              <a:t> か非 </a:t>
            </a:r>
            <a:r>
              <a:rPr kumimoji="1" lang="en-US" altLang="ja-JP" sz="1600" dirty="0" smtClean="0">
                <a:solidFill>
                  <a:schemeClr val="bg1">
                    <a:lumMod val="65000"/>
                  </a:schemeClr>
                </a:solidFill>
              </a:rPr>
              <a:t>0</a:t>
            </a:r>
            <a:r>
              <a:rPr kumimoji="1" lang="ja-JP" altLang="en-US" sz="1600" dirty="0" smtClean="0">
                <a:solidFill>
                  <a:schemeClr val="bg1">
                    <a:lumMod val="65000"/>
                  </a:schemeClr>
                </a:solidFill>
              </a:rPr>
              <a:t> か，つまり真か偽かを判定して処理を進めていく</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先の例の短絡評価もその例の一つ</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もっと言えば，</a:t>
            </a:r>
            <a:r>
              <a:rPr kumimoji="1" lang="en-US" altLang="ja-JP" sz="1600" dirty="0" smtClean="0">
                <a:solidFill>
                  <a:srgbClr val="00CC33"/>
                </a:solidFill>
                <a:latin typeface="Courier"/>
                <a:cs typeface="Courier"/>
              </a:rPr>
              <a:t>true &amp;&amp; echo</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は常に成功し，</a:t>
            </a:r>
            <a:r>
              <a:rPr kumimoji="1" lang="en-US" altLang="ja-JP" sz="1600" dirty="0" smtClean="0">
                <a:solidFill>
                  <a:srgbClr val="00CC33"/>
                </a:solidFill>
                <a:latin typeface="Courier"/>
                <a:cs typeface="Courier"/>
              </a:rPr>
              <a:t>true || echo</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は常に失敗する</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シェルスクリプトをマスターする上で最重要項目の一つ</a:t>
            </a:r>
            <a:endParaRPr kumimoji="1" lang="en-US" altLang="ja-JP" sz="1600" dirty="0" smtClean="0">
              <a:solidFill>
                <a:schemeClr val="bg2"/>
              </a:solidFill>
            </a:endParaRPr>
          </a:p>
          <a:p>
            <a:pPr lvl="1"/>
            <a:r>
              <a:rPr kumimoji="1" lang="ja-JP" altLang="en-US" sz="1600" dirty="0" smtClean="0">
                <a:solidFill>
                  <a:schemeClr val="bg1">
                    <a:lumMod val="65000"/>
                  </a:schemeClr>
                </a:solidFill>
              </a:rPr>
              <a:t>すべてのコマンドがそうであるように，自作コマンドや</a:t>
            </a:r>
            <a:r>
              <a:rPr kumimoji="1" lang="ja-JP" altLang="en-US" sz="1600" dirty="0" smtClean="0">
                <a:solidFill>
                  <a:srgbClr val="62BCE9"/>
                </a:solidFill>
              </a:rPr>
              <a:t>ユーザ定義関数</a:t>
            </a:r>
            <a:r>
              <a:rPr kumimoji="1" lang="ja-JP" altLang="en-US" sz="1600" dirty="0" smtClean="0">
                <a:solidFill>
                  <a:schemeClr val="bg1">
                    <a:lumMod val="65000"/>
                  </a:schemeClr>
                </a:solidFill>
              </a:rPr>
              <a:t>でも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終了ステータスをしっかり返す設計であるべき</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72250087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終了コード，</a:t>
            </a:r>
            <a:r>
              <a:rPr kumimoji="1" lang="en-US" altLang="ja-JP" sz="1600" dirty="0" smtClean="0">
                <a:solidFill>
                  <a:schemeClr val="bg1">
                    <a:lumMod val="65000"/>
                  </a:schemeClr>
                </a:solidFill>
              </a:rPr>
              <a:t>Exit</a:t>
            </a:r>
            <a:r>
              <a:rPr kumimoji="1" lang="ja-JP" altLang="en-US" sz="1600" dirty="0" smtClean="0">
                <a:solidFill>
                  <a:schemeClr val="bg1">
                    <a:lumMod val="65000"/>
                  </a:schemeClr>
                </a:solidFill>
              </a:rPr>
              <a:t> コード，ステータスコード，などとも呼ばれる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全てのコマンドは基本的に終了ステータスを返す</a:t>
            </a:r>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他の言語で言う</a:t>
            </a:r>
            <a:r>
              <a:rPr kumimoji="1" lang="ja-JP" altLang="en-US" sz="1600" dirty="0" smtClean="0">
                <a:solidFill>
                  <a:srgbClr val="62BCE9"/>
                </a:solidFill>
              </a:rPr>
              <a:t>戻り値</a:t>
            </a:r>
            <a:r>
              <a:rPr kumimoji="1" lang="ja-JP" altLang="en-US" sz="1600" dirty="0" smtClean="0">
                <a:solidFill>
                  <a:schemeClr val="bg1">
                    <a:lumMod val="65000"/>
                  </a:schemeClr>
                </a:solidFill>
              </a:rPr>
              <a:t>に相当する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終了ステータスが</a:t>
            </a:r>
            <a:r>
              <a:rPr kumimoji="1" lang="en-US" altLang="ja-JP" sz="1600" dirty="0" smtClean="0">
                <a:solidFill>
                  <a:schemeClr val="bg1">
                    <a:lumMod val="65000"/>
                  </a:schemeClr>
                </a:solidFill>
              </a:rPr>
              <a:t> 0</a:t>
            </a:r>
            <a:r>
              <a:rPr kumimoji="1" lang="ja-JP" altLang="en-US" sz="1600" dirty="0" smtClean="0">
                <a:solidFill>
                  <a:schemeClr val="bg1">
                    <a:lumMod val="65000"/>
                  </a:schemeClr>
                </a:solidFill>
              </a:rPr>
              <a:t> か非 </a:t>
            </a:r>
            <a:r>
              <a:rPr kumimoji="1" lang="en-US" altLang="ja-JP" sz="1600" dirty="0" smtClean="0">
                <a:solidFill>
                  <a:schemeClr val="bg1">
                    <a:lumMod val="65000"/>
                  </a:schemeClr>
                </a:solidFill>
              </a:rPr>
              <a:t>0</a:t>
            </a:r>
            <a:r>
              <a:rPr kumimoji="1" lang="ja-JP" altLang="en-US" sz="1600" dirty="0" smtClean="0">
                <a:solidFill>
                  <a:schemeClr val="bg1">
                    <a:lumMod val="65000"/>
                  </a:schemeClr>
                </a:solidFill>
              </a:rPr>
              <a:t> か，つまり真か偽かを判定して処理を進めていく</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先の例の短絡評価もその例の一つ</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もっと言えば，</a:t>
            </a:r>
            <a:r>
              <a:rPr kumimoji="1" lang="en-US" altLang="ja-JP" sz="1600" dirty="0" smtClean="0">
                <a:solidFill>
                  <a:srgbClr val="00CC33"/>
                </a:solidFill>
                <a:latin typeface="Courier"/>
                <a:cs typeface="Courier"/>
              </a:rPr>
              <a:t>true &amp;&amp; echo</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は常に成功し，</a:t>
            </a:r>
            <a:r>
              <a:rPr kumimoji="1" lang="en-US" altLang="ja-JP" sz="1600" dirty="0" smtClean="0">
                <a:solidFill>
                  <a:srgbClr val="00CC33"/>
                </a:solidFill>
                <a:latin typeface="Courier"/>
                <a:cs typeface="Courier"/>
              </a:rPr>
              <a:t>true || echo</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は常に失敗する</a:t>
            </a:r>
            <a:endParaRPr kumimoji="1" lang="en-US" altLang="ja-JP" sz="1600" dirty="0" smtClean="0">
              <a:solidFill>
                <a:schemeClr val="bg1">
                  <a:lumMod val="65000"/>
                </a:schemeClr>
              </a:solidFill>
            </a:endParaRPr>
          </a:p>
          <a:p>
            <a:pPr lvl="1"/>
            <a:r>
              <a:rPr kumimoji="1" lang="ja-JP" altLang="en-US" sz="1600" dirty="0" smtClean="0">
                <a:solidFill>
                  <a:schemeClr val="bg2"/>
                </a:solidFill>
              </a:rPr>
              <a:t>シェルスクリプトをマスターする上で最重要項目の一つ</a:t>
            </a:r>
            <a:endParaRPr kumimoji="1" lang="en-US" altLang="ja-JP" sz="1600" dirty="0" smtClean="0">
              <a:solidFill>
                <a:schemeClr val="bg2"/>
              </a:solidFill>
            </a:endParaRPr>
          </a:p>
          <a:p>
            <a:pPr lvl="1"/>
            <a:r>
              <a:rPr kumimoji="1" lang="ja-JP" altLang="en-US" sz="1600" dirty="0" smtClean="0">
                <a:solidFill>
                  <a:schemeClr val="bg1">
                    <a:lumMod val="65000"/>
                  </a:schemeClr>
                </a:solidFill>
              </a:rPr>
              <a:t>すべてのコマンドがそうであるように，自作コマンドや</a:t>
            </a:r>
            <a:r>
              <a:rPr kumimoji="1" lang="ja-JP" altLang="en-US" sz="1600" dirty="0" smtClean="0">
                <a:solidFill>
                  <a:srgbClr val="62BCE9"/>
                </a:solidFill>
              </a:rPr>
              <a:t>ユーザ定義関数</a:t>
            </a:r>
            <a:r>
              <a:rPr kumimoji="1" lang="ja-JP" altLang="en-US" sz="1600" dirty="0" smtClean="0">
                <a:solidFill>
                  <a:schemeClr val="bg1">
                    <a:lumMod val="65000"/>
                  </a:schemeClr>
                </a:solidFill>
              </a:rPr>
              <a:t>でも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終了ステータスをしっかり返す設計であるべき</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0</a:t>
            </a:r>
            <a:r>
              <a:rPr kumimoji="1" lang="ja-JP" altLang="en-US" sz="1600" dirty="0" smtClean="0">
                <a:solidFill>
                  <a:schemeClr val="bg1">
                    <a:lumMod val="65000"/>
                  </a:schemeClr>
                </a:solidFill>
              </a:rPr>
              <a:t> </a:t>
            </a:r>
            <a:r>
              <a:rPr kumimoji="1" lang="en-US" altLang="ja-JP" sz="1600" dirty="0" smtClean="0">
                <a:solidFill>
                  <a:schemeClr val="bg1">
                    <a:lumMod val="65000"/>
                  </a:schemeClr>
                </a:solidFill>
              </a:rPr>
              <a:t>〜 255 </a:t>
            </a:r>
            <a:r>
              <a:rPr kumimoji="1" lang="ja-JP" altLang="en-US" sz="1600" dirty="0" smtClean="0">
                <a:solidFill>
                  <a:schemeClr val="bg1">
                    <a:lumMod val="65000"/>
                  </a:schemeClr>
                </a:solidFill>
              </a:rPr>
              <a:t>の値を取るが，</a:t>
            </a:r>
            <a:r>
              <a:rPr kumimoji="1" lang="en-US" altLang="ja-JP" sz="1600" dirty="0" smtClean="0">
                <a:solidFill>
                  <a:schemeClr val="bg1">
                    <a:lumMod val="65000"/>
                  </a:schemeClr>
                </a:solidFill>
              </a:rPr>
              <a:t>1 </a:t>
            </a:r>
            <a:r>
              <a:rPr kumimoji="1" lang="ja-JP" altLang="en-US" sz="1600" dirty="0" smtClean="0">
                <a:solidFill>
                  <a:schemeClr val="bg1">
                    <a:lumMod val="65000"/>
                  </a:schemeClr>
                </a:solidFill>
              </a:rPr>
              <a:t>以上はコマンドによって意味が異なるので，気になる場合はその都度</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man</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を引く（</a:t>
            </a:r>
            <a:r>
              <a:rPr kumimoji="1" lang="en-US" altLang="ja-JP" sz="1600" dirty="0" smtClean="0">
                <a:solidFill>
                  <a:schemeClr val="bg2"/>
                </a:solidFill>
              </a:rPr>
              <a:t>127 </a:t>
            </a:r>
            <a:r>
              <a:rPr kumimoji="1" lang="ja-JP" altLang="en-US" sz="1600" dirty="0" smtClean="0">
                <a:solidFill>
                  <a:schemeClr val="bg2"/>
                </a:solidFill>
              </a:rPr>
              <a:t>など決め打ちの値も存在する</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73394685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chemeClr val="bg1">
                    <a:lumMod val="65000"/>
                  </a:schemeClr>
                </a:solidFill>
              </a:rPr>
              <a:t>i</a:t>
            </a:r>
            <a:r>
              <a:rPr kumimoji="1" lang="en-US" altLang="ja-JP" sz="2000" dirty="0" smtClean="0">
                <a:solidFill>
                  <a:schemeClr val="bg1">
                    <a:lumMod val="65000"/>
                  </a:schemeClr>
                </a:solidFill>
              </a:rPr>
              <a:t>f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for </a:t>
            </a:r>
            <a:r>
              <a:rPr kumimoji="1" lang="ja-JP" altLang="en-US" sz="2000" dirty="0" smtClean="0">
                <a:solidFill>
                  <a:schemeClr val="bg1">
                    <a:lumMod val="65000"/>
                  </a:schemeClr>
                </a:solidFill>
              </a:rPr>
              <a:t>文</a:t>
            </a:r>
            <a:endParaRPr kumimoji="1" lang="en-US" altLang="ja-JP" sz="2000" dirty="0" smtClean="0">
              <a:solidFill>
                <a:schemeClr val="bg1">
                  <a:lumMod val="65000"/>
                </a:schemeClr>
              </a:solidFill>
            </a:endParaRPr>
          </a:p>
          <a:p>
            <a:r>
              <a:rPr kumimoji="1" lang="en-US" altLang="ja-JP" sz="2000" dirty="0">
                <a:solidFill>
                  <a:schemeClr val="bg1">
                    <a:lumMod val="65000"/>
                  </a:schemeClr>
                </a:solidFill>
              </a:rPr>
              <a:t>w</a:t>
            </a:r>
            <a:r>
              <a:rPr kumimoji="1" lang="en-US" altLang="ja-JP" sz="2000" dirty="0" smtClean="0">
                <a:solidFill>
                  <a:schemeClr val="bg1">
                    <a:lumMod val="65000"/>
                  </a:schemeClr>
                </a:solidFill>
              </a:rPr>
              <a:t>hile </a:t>
            </a:r>
            <a:r>
              <a:rPr kumimoji="1" lang="ja-JP" altLang="en-US" sz="2000" dirty="0" smtClean="0">
                <a:solidFill>
                  <a:schemeClr val="bg1">
                    <a:lumMod val="65000"/>
                  </a:schemeClr>
                </a:solidFill>
              </a:rPr>
              <a:t> 文</a:t>
            </a:r>
            <a:endParaRPr kumimoji="1" lang="en-US" altLang="ja-JP" sz="2000" dirty="0">
              <a:solidFill>
                <a:schemeClr val="bg1">
                  <a:lumMod val="65000"/>
                </a:schemeClr>
              </a:solidFill>
            </a:endParaRPr>
          </a:p>
          <a:p>
            <a:r>
              <a:rPr kumimoji="1" lang="ja-JP" altLang="en-US" sz="2000" dirty="0" smtClean="0">
                <a:solidFill>
                  <a:schemeClr val="bg1">
                    <a:lumMod val="65000"/>
                  </a:schemeClr>
                </a:solidFill>
              </a:rPr>
              <a:t>真偽値</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短絡評価</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終了ステータス</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数値と文字列の扱いの違い</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171413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数値と文字列の扱いの違い</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6091870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数値と文字列の扱いの違い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基本的にシェルでは違いがない（型なし）</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407497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数値と文字列の扱いの違い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基本的にシェルでは違いがない（型なし）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故に，すべて文字列として扱われる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95494375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数値と文字列の扱いの違い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基本的にシェルでは違いがない（型なし）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故に，すべて文字列として扱われる</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est 123 = 123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test 123 –</a:t>
            </a:r>
            <a:r>
              <a:rPr kumimoji="1" lang="en-US" altLang="ja-JP" sz="1600" dirty="0" err="1" smtClean="0">
                <a:solidFill>
                  <a:srgbClr val="00CC33"/>
                </a:solidFill>
                <a:latin typeface="Courier"/>
                <a:cs typeface="Courier"/>
              </a:rPr>
              <a:t>eq</a:t>
            </a:r>
            <a:r>
              <a:rPr kumimoji="1" lang="en-US" altLang="ja-JP" sz="1600" dirty="0" smtClean="0">
                <a:solidFill>
                  <a:srgbClr val="00CC33"/>
                </a:solidFill>
                <a:latin typeface="Courier"/>
                <a:cs typeface="Courier"/>
              </a:rPr>
              <a:t> 123 </a:t>
            </a:r>
            <a:r>
              <a:rPr kumimoji="1" lang="ja-JP" altLang="en-US" sz="1600" dirty="0" smtClean="0">
                <a:solidFill>
                  <a:schemeClr val="bg1">
                    <a:lumMod val="65000"/>
                  </a:schemeClr>
                </a:solidFill>
              </a:rPr>
              <a:t>はどちらも真を返す</a:t>
            </a: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0122111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数値と文字列の扱いの違い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基本的にシェルでは違いがない（型なし）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故に，すべて文字列として扱われる</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est 123 = 123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test 123 –</a:t>
            </a:r>
            <a:r>
              <a:rPr kumimoji="1" lang="en-US" altLang="ja-JP" sz="1600" dirty="0" err="1" smtClean="0">
                <a:solidFill>
                  <a:srgbClr val="00CC33"/>
                </a:solidFill>
                <a:latin typeface="Courier"/>
                <a:cs typeface="Courier"/>
              </a:rPr>
              <a:t>eq</a:t>
            </a:r>
            <a:r>
              <a:rPr kumimoji="1" lang="en-US" altLang="ja-JP" sz="1600" dirty="0" smtClean="0">
                <a:solidFill>
                  <a:srgbClr val="00CC33"/>
                </a:solidFill>
                <a:latin typeface="Courier"/>
                <a:cs typeface="Courier"/>
              </a:rPr>
              <a:t> 123 </a:t>
            </a:r>
            <a:r>
              <a:rPr kumimoji="1" lang="ja-JP" altLang="en-US" sz="1600" dirty="0" smtClean="0">
                <a:solidFill>
                  <a:schemeClr val="bg1">
                    <a:lumMod val="65000"/>
                  </a:schemeClr>
                </a:solidFill>
              </a:rPr>
              <a:t>はどちらも真を返す</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他の比較演算子でも同じ</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914371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Bourne</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 </a:t>
            </a:r>
            <a:r>
              <a:rPr kumimoji="1" lang="ja-JP" altLang="en-US" sz="2000" dirty="0" smtClean="0">
                <a:solidFill>
                  <a:schemeClr val="bg1">
                    <a:lumMod val="65000"/>
                  </a:schemeClr>
                </a:solidFill>
              </a:rPr>
              <a:t>互換</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Bourne</a:t>
            </a:r>
            <a:r>
              <a:rPr kumimoji="1" lang="ja-JP" altLang="en-US" sz="1600" dirty="0" smtClean="0">
                <a:solidFill>
                  <a:schemeClr val="bg1">
                    <a:lumMod val="65000"/>
                  </a:schemeClr>
                </a:solidFill>
              </a:rPr>
              <a:t> </a:t>
            </a:r>
            <a:r>
              <a:rPr kumimoji="1" lang="en-US" altLang="ja-JP" sz="1600" dirty="0" smtClean="0">
                <a:solidFill>
                  <a:schemeClr val="bg1">
                    <a:lumMod val="65000"/>
                  </a:schemeClr>
                </a:solidFill>
              </a:rPr>
              <a:t>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1978</a:t>
            </a:r>
            <a:r>
              <a:rPr kumimoji="1" lang="ja-JP" altLang="en-US" sz="1200" dirty="0" smtClean="0">
                <a:solidFill>
                  <a:schemeClr val="bg1">
                    <a:lumMod val="65000"/>
                  </a:schemeClr>
                </a:solidFill>
              </a:rPr>
              <a:t>年ごろ </a:t>
            </a:r>
            <a:r>
              <a:rPr kumimoji="1" lang="en-US" altLang="ja-JP" sz="1200" dirty="0" smtClean="0">
                <a:solidFill>
                  <a:schemeClr val="bg1">
                    <a:lumMod val="65000"/>
                  </a:schemeClr>
                </a:solidFill>
              </a:rPr>
              <a:t>V7</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Unix</a:t>
            </a:r>
            <a:r>
              <a:rPr kumimoji="1" lang="ja-JP" altLang="en-US" sz="1200" dirty="0" smtClean="0">
                <a:solidFill>
                  <a:schemeClr val="bg1">
                    <a:lumMod val="65000"/>
                  </a:schemeClr>
                </a:solidFill>
              </a:rPr>
              <a:t> の一部として配布され，大きく普及する</a:t>
            </a:r>
            <a:endParaRPr kumimoji="1" lang="en-US" altLang="ja-JP" sz="1200" dirty="0" smtClean="0">
              <a:solidFill>
                <a:schemeClr val="bg1">
                  <a:lumMod val="65000"/>
                </a:schemeClr>
              </a:solidFill>
            </a:endParaRPr>
          </a:p>
          <a:p>
            <a:pPr lvl="1"/>
            <a:r>
              <a:rPr kumimoji="1" lang="en-US" altLang="ja-JP" sz="1600" dirty="0" smtClean="0">
                <a:solidFill>
                  <a:schemeClr val="bg1">
                    <a:lumMod val="65000"/>
                  </a:schemeClr>
                </a:solidFill>
              </a:rPr>
              <a:t>Bourne-Again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bash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Bourne</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Shell</a:t>
            </a:r>
            <a:r>
              <a:rPr kumimoji="1" lang="ja-JP" altLang="en-US" sz="1200" dirty="0" smtClean="0">
                <a:solidFill>
                  <a:schemeClr val="bg1">
                    <a:lumMod val="65000"/>
                  </a:schemeClr>
                </a:solidFill>
              </a:rPr>
              <a:t> のオープンソース版として </a:t>
            </a:r>
            <a:r>
              <a:rPr kumimoji="1" lang="en-US" altLang="ja-JP" sz="1200" dirty="0" smtClean="0">
                <a:solidFill>
                  <a:schemeClr val="bg1">
                    <a:lumMod val="65000"/>
                  </a:schemeClr>
                </a:solidFill>
              </a:rPr>
              <a:t>GNU</a:t>
            </a:r>
            <a:r>
              <a:rPr kumimoji="1" lang="ja-JP" altLang="en-US" sz="1200" dirty="0" smtClean="0">
                <a:solidFill>
                  <a:schemeClr val="bg1">
                    <a:lumMod val="65000"/>
                  </a:schemeClr>
                </a:solidFill>
              </a:rPr>
              <a:t> プロジェクトが手がけている．多くの </a:t>
            </a:r>
            <a:r>
              <a:rPr kumimoji="1" lang="en-US" altLang="ja-JP" sz="1200" dirty="0" smtClean="0">
                <a:solidFill>
                  <a:schemeClr val="bg1">
                    <a:lumMod val="65000"/>
                  </a:schemeClr>
                </a:solidFill>
              </a:rPr>
              <a:t>Linux</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Distribution</a:t>
            </a:r>
            <a:r>
              <a:rPr kumimoji="1" lang="ja-JP" altLang="en-US" sz="1200" dirty="0" smtClean="0">
                <a:solidFill>
                  <a:schemeClr val="bg1">
                    <a:lumMod val="65000"/>
                  </a:schemeClr>
                </a:solidFill>
              </a:rPr>
              <a:t> でデフォルトシェルとされている</a:t>
            </a:r>
            <a:endParaRPr kumimoji="1" lang="en-US" altLang="ja-JP" sz="1200" dirty="0" smtClean="0">
              <a:solidFill>
                <a:schemeClr val="bg1">
                  <a:lumMod val="65000"/>
                </a:schemeClr>
              </a:solidFill>
            </a:endParaRPr>
          </a:p>
          <a:p>
            <a:pPr lvl="1"/>
            <a:r>
              <a:rPr kumimoji="1" lang="en-US" altLang="ja-JP" sz="1600" dirty="0" err="1" smtClean="0">
                <a:solidFill>
                  <a:schemeClr val="bg1">
                    <a:lumMod val="65000"/>
                  </a:schemeClr>
                </a:solidFill>
              </a:rPr>
              <a:t>Almquist</a:t>
            </a:r>
            <a:r>
              <a:rPr kumimoji="1" lang="en-US" altLang="ja-JP" sz="1600" dirty="0" smtClean="0">
                <a:solidFill>
                  <a:schemeClr val="bg1">
                    <a:lumMod val="65000"/>
                  </a:schemeClr>
                </a:solidFill>
              </a:rPr>
              <a:t>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Bourne</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Shell</a:t>
            </a:r>
            <a:r>
              <a:rPr kumimoji="1" lang="ja-JP" altLang="en-US" sz="1200" dirty="0" smtClean="0">
                <a:solidFill>
                  <a:schemeClr val="bg1">
                    <a:lumMod val="65000"/>
                  </a:schemeClr>
                </a:solidFill>
              </a:rPr>
              <a:t> の </a:t>
            </a:r>
            <a:r>
              <a:rPr kumimoji="1" lang="en-US" altLang="ja-JP" sz="1200" dirty="0" smtClean="0">
                <a:solidFill>
                  <a:schemeClr val="bg1">
                    <a:lumMod val="65000"/>
                  </a:schemeClr>
                </a:solidFill>
              </a:rPr>
              <a:t>BSD</a:t>
            </a:r>
            <a:r>
              <a:rPr kumimoji="1" lang="ja-JP" altLang="en-US" sz="1200" dirty="0" smtClean="0">
                <a:solidFill>
                  <a:schemeClr val="bg1">
                    <a:lumMod val="65000"/>
                  </a:schemeClr>
                </a:solidFill>
              </a:rPr>
              <a:t> ライセンス版として開発．軽量なためリソースが少ない環境で使われる</a:t>
            </a:r>
            <a:endParaRPr kumimoji="1" lang="en-US" altLang="ja-JP" sz="1200" dirty="0" smtClean="0">
              <a:solidFill>
                <a:schemeClr val="bg1">
                  <a:lumMod val="65000"/>
                </a:schemeClr>
              </a:solidFill>
            </a:endParaRPr>
          </a:p>
          <a:p>
            <a:pPr lvl="1"/>
            <a:r>
              <a:rPr kumimoji="1" lang="en-US" altLang="ja-JP" sz="1600" dirty="0" err="1" smtClean="0">
                <a:solidFill>
                  <a:schemeClr val="bg1">
                    <a:lumMod val="65000"/>
                  </a:schemeClr>
                </a:solidFill>
              </a:rPr>
              <a:t>Debian</a:t>
            </a:r>
            <a:r>
              <a:rPr kumimoji="1" lang="en-US" altLang="ja-JP" sz="1600" dirty="0" smtClean="0">
                <a:solidFill>
                  <a:schemeClr val="bg1">
                    <a:lumMod val="65000"/>
                  </a:schemeClr>
                </a:solidFill>
              </a:rPr>
              <a:t> </a:t>
            </a:r>
            <a:r>
              <a:rPr kumimoji="1" lang="en-US" altLang="ja-JP" sz="1600" dirty="0" err="1" smtClean="0">
                <a:solidFill>
                  <a:schemeClr val="bg1">
                    <a:lumMod val="65000"/>
                  </a:schemeClr>
                </a:solidFill>
              </a:rPr>
              <a:t>Almquist</a:t>
            </a:r>
            <a:r>
              <a:rPr kumimoji="1" lang="en-US" altLang="ja-JP" sz="1600" dirty="0" smtClean="0">
                <a:solidFill>
                  <a:schemeClr val="bg1">
                    <a:lumMod val="65000"/>
                  </a:schemeClr>
                </a:solidFill>
              </a:rPr>
              <a:t>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dash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err="1" smtClean="0">
                <a:solidFill>
                  <a:schemeClr val="bg1">
                    <a:lumMod val="65000"/>
                  </a:schemeClr>
                </a:solidFill>
              </a:rPr>
              <a:t>Debian</a:t>
            </a:r>
            <a:r>
              <a:rPr kumimoji="1" lang="en-US" altLang="ja-JP" sz="1200" dirty="0" smtClean="0">
                <a:solidFill>
                  <a:schemeClr val="bg1">
                    <a:lumMod val="65000"/>
                  </a:schemeClr>
                </a:solidFill>
              </a:rPr>
              <a:t> </a:t>
            </a:r>
            <a:r>
              <a:rPr kumimoji="1" lang="ja-JP" altLang="en-US" sz="1200" dirty="0" smtClean="0">
                <a:solidFill>
                  <a:schemeClr val="bg1">
                    <a:lumMod val="65000"/>
                  </a:schemeClr>
                </a:solidFill>
              </a:rPr>
              <a:t>と </a:t>
            </a:r>
            <a:r>
              <a:rPr kumimoji="1" lang="en-US" altLang="ja-JP" sz="1200" dirty="0" smtClean="0">
                <a:solidFill>
                  <a:schemeClr val="bg1">
                    <a:lumMod val="65000"/>
                  </a:schemeClr>
                </a:solidFill>
              </a:rPr>
              <a:t>Ubuntu</a:t>
            </a:r>
            <a:r>
              <a:rPr kumimoji="1" lang="ja-JP" altLang="en-US" sz="1200" dirty="0" smtClean="0">
                <a:solidFill>
                  <a:schemeClr val="bg1">
                    <a:lumMod val="65000"/>
                  </a:schemeClr>
                </a:solidFill>
              </a:rPr>
              <a:t> で</a:t>
            </a:r>
            <a:r>
              <a:rPr kumimoji="1" lang="en-US" altLang="ja-JP" sz="1200" dirty="0" smtClean="0">
                <a:solidFill>
                  <a:schemeClr val="bg1">
                    <a:lumMod val="65000"/>
                  </a:schemeClr>
                </a:solidFill>
              </a:rPr>
              <a:t> ash </a:t>
            </a:r>
            <a:r>
              <a:rPr kumimoji="1" lang="ja-JP" altLang="en-US" sz="1200" dirty="0" smtClean="0">
                <a:solidFill>
                  <a:schemeClr val="bg1">
                    <a:lumMod val="65000"/>
                  </a:schemeClr>
                </a:solidFill>
              </a:rPr>
              <a:t>の代替としてデフォルトになっている</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44572738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制御文と</a:t>
            </a:r>
            <a:r>
              <a:rPr kumimoji="1" lang="en-US" altLang="ja-JP" sz="3200" dirty="0" smtClean="0">
                <a:solidFill>
                  <a:srgbClr val="FF8000"/>
                </a:solidFill>
              </a:rPr>
              <a:t> test </a:t>
            </a:r>
            <a:r>
              <a:rPr kumimoji="1" lang="ja-JP" altLang="en-US" sz="3200" dirty="0" smtClean="0">
                <a:solidFill>
                  <a:srgbClr val="FF8000"/>
                </a:solidFill>
              </a:rPr>
              <a:t>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数値と文字列の扱いの違い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基本的にシェルでは違いがない（型なし）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故に，すべて文字列として扱われる</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t</a:t>
            </a:r>
            <a:r>
              <a:rPr kumimoji="1" lang="en-US" altLang="ja-JP" sz="1600" dirty="0" smtClean="0">
                <a:solidFill>
                  <a:srgbClr val="00CC33"/>
                </a:solidFill>
                <a:latin typeface="Courier"/>
                <a:cs typeface="Courier"/>
              </a:rPr>
              <a:t>est 123 = 123 </a:t>
            </a:r>
            <a:r>
              <a:rPr kumimoji="1" lang="ja-JP" altLang="en-US" sz="1600" dirty="0" smtClean="0">
                <a:solidFill>
                  <a:schemeClr val="bg1">
                    <a:lumMod val="65000"/>
                  </a:schemeClr>
                </a:solidFill>
              </a:rPr>
              <a:t>と</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test 123 –</a:t>
            </a:r>
            <a:r>
              <a:rPr kumimoji="1" lang="en-US" altLang="ja-JP" sz="1600" dirty="0" err="1" smtClean="0">
                <a:solidFill>
                  <a:srgbClr val="00CC33"/>
                </a:solidFill>
                <a:latin typeface="Courier"/>
                <a:cs typeface="Courier"/>
              </a:rPr>
              <a:t>eq</a:t>
            </a:r>
            <a:r>
              <a:rPr kumimoji="1" lang="en-US" altLang="ja-JP" sz="1600" dirty="0" smtClean="0">
                <a:solidFill>
                  <a:srgbClr val="00CC33"/>
                </a:solidFill>
                <a:latin typeface="Courier"/>
                <a:cs typeface="Courier"/>
              </a:rPr>
              <a:t> 123 </a:t>
            </a:r>
            <a:r>
              <a:rPr kumimoji="1" lang="ja-JP" altLang="en-US" sz="1600" dirty="0" smtClean="0">
                <a:solidFill>
                  <a:schemeClr val="bg1">
                    <a:lumMod val="65000"/>
                  </a:schemeClr>
                </a:solidFill>
              </a:rPr>
              <a:t>はどちらも真を返す</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他の比較演算子でも同じ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同じ原理で，</a:t>
            </a:r>
            <a:r>
              <a:rPr kumimoji="1" lang="en-US" altLang="ja-JP" sz="1600" dirty="0">
                <a:solidFill>
                  <a:srgbClr val="00CC33"/>
                </a:solidFill>
                <a:latin typeface="Courier"/>
                <a:cs typeface="Courier"/>
              </a:rPr>
              <a:t>test </a:t>
            </a:r>
            <a:r>
              <a:rPr kumimoji="1" lang="en-US" altLang="ja-JP" sz="1600" dirty="0" smtClean="0">
                <a:solidFill>
                  <a:srgbClr val="00CC33"/>
                </a:solidFill>
                <a:latin typeface="Courier"/>
                <a:cs typeface="Courier"/>
              </a:rPr>
              <a:t>“123” –</a:t>
            </a:r>
            <a:r>
              <a:rPr kumimoji="1" lang="en-US" altLang="ja-JP" sz="1600" dirty="0" err="1">
                <a:solidFill>
                  <a:srgbClr val="00CC33"/>
                </a:solidFill>
                <a:latin typeface="Courier"/>
                <a:cs typeface="Courier"/>
              </a:rPr>
              <a:t>eq</a:t>
            </a:r>
            <a:r>
              <a:rPr kumimoji="1" lang="en-US" altLang="ja-JP" sz="1600" dirty="0">
                <a:solidFill>
                  <a:srgbClr val="00CC33"/>
                </a:solidFill>
                <a:latin typeface="Courier"/>
                <a:cs typeface="Courier"/>
              </a:rPr>
              <a:t> </a:t>
            </a:r>
            <a:r>
              <a:rPr kumimoji="1" lang="en-US" altLang="ja-JP" sz="1600" dirty="0" smtClean="0">
                <a:solidFill>
                  <a:srgbClr val="00CC33"/>
                </a:solidFill>
                <a:latin typeface="Courier"/>
                <a:cs typeface="Courier"/>
              </a:rPr>
              <a:t>“123”</a:t>
            </a:r>
            <a:r>
              <a:rPr kumimoji="1" lang="ja-JP" altLang="en-US" sz="1600" dirty="0" smtClean="0">
                <a:solidFill>
                  <a:srgbClr val="00CC33"/>
                </a:solidFill>
                <a:latin typeface="Courier"/>
                <a:cs typeface="Courier"/>
              </a:rPr>
              <a:t> </a:t>
            </a:r>
            <a:r>
              <a:rPr kumimoji="1" lang="ja-JP" altLang="en-US" sz="1600" dirty="0" smtClean="0">
                <a:solidFill>
                  <a:schemeClr val="bg1">
                    <a:lumMod val="65000"/>
                  </a:schemeClr>
                </a:solidFill>
              </a:rPr>
              <a:t>も真を返す</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（数値を文字列として比較することできる</a:t>
            </a:r>
            <a:r>
              <a:rPr kumimoji="1" lang="ja-JP" altLang="en-US" sz="1600" dirty="0">
                <a:solidFill>
                  <a:schemeClr val="bg1">
                    <a:lumMod val="65000"/>
                  </a:schemeClr>
                </a:solidFill>
              </a:rPr>
              <a:t>）</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3885450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strike="sngStrike" dirty="0" smtClean="0">
                <a:solidFill>
                  <a:schemeClr val="bg1">
                    <a:lumMod val="65000"/>
                  </a:schemeClr>
                </a:solidFill>
              </a:rPr>
              <a:t>シェルの基本機能</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制御文と</a:t>
            </a:r>
            <a:r>
              <a:rPr kumimoji="1" lang="en-US" altLang="ja-JP" sz="2000" strike="sngStrike" dirty="0" smtClean="0">
                <a:solidFill>
                  <a:schemeClr val="bg1">
                    <a:lumMod val="65000"/>
                  </a:schemeClr>
                </a:solidFill>
              </a:rPr>
              <a:t> test </a:t>
            </a:r>
            <a:r>
              <a:rPr kumimoji="1" lang="ja-JP" altLang="en-US" sz="2000" strike="sngStrike" dirty="0" smtClean="0">
                <a:solidFill>
                  <a:schemeClr val="bg1">
                    <a:lumMod val="65000"/>
                  </a:schemeClr>
                </a:solidFill>
              </a:rPr>
              <a:t>コマンド</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dirty="0" smtClean="0">
                <a:solidFill>
                  <a:schemeClr val="bg1">
                    <a:lumMod val="65000"/>
                  </a:schemeClr>
                </a:solidFill>
              </a:rPr>
              <a:t>シェルの組み込みコマンド</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変数と関数</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4085177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strike="sngStrike" dirty="0" smtClean="0">
                <a:solidFill>
                  <a:schemeClr val="tx1">
                    <a:lumMod val="75000"/>
                    <a:lumOff val="25000"/>
                  </a:schemeClr>
                </a:solidFill>
              </a:rPr>
              <a:t>シェルの基本機能</a:t>
            </a:r>
            <a:r>
              <a:rPr kumimoji="1" lang="ja-JP" altLang="en-US" sz="2000" dirty="0" smtClean="0">
                <a:solidFill>
                  <a:schemeClr val="tx1">
                    <a:lumMod val="75000"/>
                    <a:lumOff val="25000"/>
                  </a:schemeClr>
                </a:solidFill>
              </a:rPr>
              <a:t> </a:t>
            </a:r>
            <a:r>
              <a:rPr kumimoji="1" lang="en-US" altLang="ja-JP" sz="2000" dirty="0" smtClean="0">
                <a:solidFill>
                  <a:schemeClr val="tx1">
                    <a:lumMod val="75000"/>
                    <a:lumOff val="25000"/>
                  </a:schemeClr>
                </a:solidFill>
              </a:rPr>
              <a:t>✔</a:t>
            </a:r>
          </a:p>
          <a:p>
            <a:r>
              <a:rPr kumimoji="1" lang="ja-JP" altLang="en-US" sz="2000" strike="sngStrike" dirty="0" smtClean="0">
                <a:solidFill>
                  <a:schemeClr val="tx1">
                    <a:lumMod val="75000"/>
                    <a:lumOff val="25000"/>
                  </a:schemeClr>
                </a:solidFill>
              </a:rPr>
              <a:t>制御文と</a:t>
            </a:r>
            <a:r>
              <a:rPr kumimoji="1" lang="en-US" altLang="ja-JP" sz="2000" strike="sngStrike" dirty="0" smtClean="0">
                <a:solidFill>
                  <a:schemeClr val="tx1">
                    <a:lumMod val="75000"/>
                    <a:lumOff val="25000"/>
                  </a:schemeClr>
                </a:solidFill>
              </a:rPr>
              <a:t> test </a:t>
            </a:r>
            <a:r>
              <a:rPr kumimoji="1" lang="ja-JP" altLang="en-US" sz="2000" strike="sngStrike" dirty="0" smtClean="0">
                <a:solidFill>
                  <a:schemeClr val="tx1">
                    <a:lumMod val="75000"/>
                    <a:lumOff val="25000"/>
                  </a:schemeClr>
                </a:solidFill>
              </a:rPr>
              <a:t>コマンド</a:t>
            </a:r>
            <a:r>
              <a:rPr kumimoji="1" lang="ja-JP" altLang="en-US" sz="2000" dirty="0" smtClean="0">
                <a:solidFill>
                  <a:schemeClr val="tx1">
                    <a:lumMod val="75000"/>
                    <a:lumOff val="25000"/>
                  </a:schemeClr>
                </a:solidFill>
              </a:rPr>
              <a:t> </a:t>
            </a:r>
            <a:r>
              <a:rPr kumimoji="1" lang="en-US" altLang="ja-JP" sz="2000" dirty="0" smtClean="0">
                <a:solidFill>
                  <a:schemeClr val="tx1">
                    <a:lumMod val="75000"/>
                    <a:lumOff val="25000"/>
                  </a:schemeClr>
                </a:solidFill>
              </a:rPr>
              <a:t>✔</a:t>
            </a:r>
          </a:p>
          <a:p>
            <a:r>
              <a:rPr kumimoji="1" lang="ja-JP" altLang="en-US" sz="2000" dirty="0" smtClean="0">
                <a:solidFill>
                  <a:schemeClr val="bg1">
                    <a:lumMod val="65000"/>
                  </a:schemeClr>
                </a:solidFill>
              </a:rPr>
              <a:t>シェルの組み込みコマンド</a:t>
            </a:r>
            <a:endParaRPr kumimoji="1" lang="en-US" altLang="ja-JP" sz="2000" dirty="0" smtClean="0">
              <a:solidFill>
                <a:schemeClr val="bg1">
                  <a:lumMod val="65000"/>
                </a:schemeClr>
              </a:solidFill>
            </a:endParaRPr>
          </a:p>
          <a:p>
            <a:r>
              <a:rPr kumimoji="1" lang="ja-JP" altLang="en-US" sz="2000" dirty="0" smtClean="0">
                <a:solidFill>
                  <a:srgbClr val="404040"/>
                </a:solidFill>
              </a:rPr>
              <a:t>変数と関数</a:t>
            </a:r>
            <a:endParaRPr kumimoji="1" lang="en-US" altLang="ja-JP" sz="2000" dirty="0" smtClean="0">
              <a:solidFill>
                <a:srgbClr val="404040"/>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00047135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Tree>
    <p:extLst>
      <p:ext uri="{BB962C8B-B14F-4D97-AF65-F5344CB8AC3E}">
        <p14:creationId xmlns:p14="http://schemas.microsoft.com/office/powerpoint/2010/main" val="25207014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今まで紹介してきたコマンドはほとんどがシェルの組み込みコマンド</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ja-JP" altLang="en-US" sz="2000" dirty="0" smtClean="0">
                <a:solidFill>
                  <a:schemeClr val="bg1">
                    <a:lumMod val="65000"/>
                  </a:schemeClr>
                </a:solidFill>
              </a:rPr>
              <a:t>である</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91261945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今まで紹介してきたコマンドはほとんどがシェルの組み込みコマンド</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ja-JP" altLang="en-US" sz="2000" dirty="0" smtClean="0">
                <a:solidFill>
                  <a:schemeClr val="bg1">
                    <a:lumMod val="65000"/>
                  </a:schemeClr>
                </a:solidFill>
              </a:rPr>
              <a:t>である</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一般のコマンド（外部コマンド）とは違って利点などがある</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0018813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内部コマンド</a:t>
            </a:r>
            <a:endParaRPr kumimoji="1" lang="en-US" altLang="ja-JP" sz="20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1785321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内部コマンド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環境に依存されない．シェルさえ同じであれば，他のマシンや</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アーキテクチャでも同じコマンドを使うことができる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6959015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内部コマンド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環境に依存されない．シェルさえ同じであれば，他のマシンや</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アーキテクチャでも同じコマンドを使うことができる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外部コマンドより実行速度が早いことが多い．外部コマンドは環境変数</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$PATH </a:t>
            </a:r>
            <a:br>
              <a:rPr kumimoji="1" lang="en-US" altLang="ja-JP" sz="1600" dirty="0" smtClean="0">
                <a:solidFill>
                  <a:schemeClr val="bg1">
                    <a:lumMod val="65000"/>
                  </a:schemeClr>
                </a:solidFill>
                <a:latin typeface="Courier"/>
                <a:cs typeface="Courier"/>
              </a:rPr>
            </a:b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rPr>
              <a:t>を探索したり，呼び出しまでに時間が掛かることがある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71124816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内部コマンド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環境に依存されない．シェルさえ同じであれば，他のマシンや</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アーキテクチャでも同じコマンドを使うことができる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外部コマンドより実行速度が早いことが多い．外部コマンドは環境変数</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$PATH </a:t>
            </a:r>
            <a:br>
              <a:rPr kumimoji="1" lang="en-US" altLang="ja-JP" sz="1600" dirty="0" smtClean="0">
                <a:solidFill>
                  <a:schemeClr val="bg1">
                    <a:lumMod val="65000"/>
                  </a:schemeClr>
                </a:solidFill>
                <a:latin typeface="Courier"/>
                <a:cs typeface="Courier"/>
              </a:rPr>
            </a:b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rPr>
              <a:t>を探索したり，呼び出しまでに時間が掛かることがある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インタプリタが起動してさえいれば，いつでもどこでも起動できる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44325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Bourne</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 </a:t>
            </a:r>
            <a:r>
              <a:rPr kumimoji="1" lang="ja-JP" altLang="en-US" sz="2000" dirty="0" smtClean="0">
                <a:solidFill>
                  <a:schemeClr val="bg1">
                    <a:lumMod val="65000"/>
                  </a:schemeClr>
                </a:solidFill>
              </a:rPr>
              <a:t>互換</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Bourne</a:t>
            </a:r>
            <a:r>
              <a:rPr kumimoji="1" lang="ja-JP" altLang="en-US" sz="1600" dirty="0" smtClean="0">
                <a:solidFill>
                  <a:schemeClr val="bg1">
                    <a:lumMod val="65000"/>
                  </a:schemeClr>
                </a:solidFill>
              </a:rPr>
              <a:t> </a:t>
            </a:r>
            <a:r>
              <a:rPr kumimoji="1" lang="en-US" altLang="ja-JP" sz="1600" dirty="0" smtClean="0">
                <a:solidFill>
                  <a:schemeClr val="bg1">
                    <a:lumMod val="65000"/>
                  </a:schemeClr>
                </a:solidFill>
              </a:rPr>
              <a:t>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1978</a:t>
            </a:r>
            <a:r>
              <a:rPr kumimoji="1" lang="ja-JP" altLang="en-US" sz="1200" dirty="0" smtClean="0">
                <a:solidFill>
                  <a:schemeClr val="bg1">
                    <a:lumMod val="65000"/>
                  </a:schemeClr>
                </a:solidFill>
              </a:rPr>
              <a:t>年ごろ </a:t>
            </a:r>
            <a:r>
              <a:rPr kumimoji="1" lang="en-US" altLang="ja-JP" sz="1200" dirty="0" smtClean="0">
                <a:solidFill>
                  <a:schemeClr val="bg1">
                    <a:lumMod val="65000"/>
                  </a:schemeClr>
                </a:solidFill>
              </a:rPr>
              <a:t>V7</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Unix</a:t>
            </a:r>
            <a:r>
              <a:rPr kumimoji="1" lang="ja-JP" altLang="en-US" sz="1200" dirty="0" smtClean="0">
                <a:solidFill>
                  <a:schemeClr val="bg1">
                    <a:lumMod val="65000"/>
                  </a:schemeClr>
                </a:solidFill>
              </a:rPr>
              <a:t> の一部として配布され，大きく普及する</a:t>
            </a:r>
            <a:endParaRPr kumimoji="1" lang="en-US" altLang="ja-JP" sz="1200" dirty="0" smtClean="0">
              <a:solidFill>
                <a:schemeClr val="bg1">
                  <a:lumMod val="65000"/>
                </a:schemeClr>
              </a:solidFill>
            </a:endParaRPr>
          </a:p>
          <a:p>
            <a:pPr lvl="1"/>
            <a:r>
              <a:rPr kumimoji="1" lang="en-US" altLang="ja-JP" sz="1600" dirty="0" smtClean="0">
                <a:solidFill>
                  <a:schemeClr val="bg1">
                    <a:lumMod val="65000"/>
                  </a:schemeClr>
                </a:solidFill>
              </a:rPr>
              <a:t>Bourne-Again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bash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Bourne</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Shell</a:t>
            </a:r>
            <a:r>
              <a:rPr kumimoji="1" lang="ja-JP" altLang="en-US" sz="1200" dirty="0" smtClean="0">
                <a:solidFill>
                  <a:schemeClr val="bg1">
                    <a:lumMod val="65000"/>
                  </a:schemeClr>
                </a:solidFill>
              </a:rPr>
              <a:t> のオープンソース版として </a:t>
            </a:r>
            <a:r>
              <a:rPr kumimoji="1" lang="en-US" altLang="ja-JP" sz="1200" dirty="0" smtClean="0">
                <a:solidFill>
                  <a:schemeClr val="bg1">
                    <a:lumMod val="65000"/>
                  </a:schemeClr>
                </a:solidFill>
              </a:rPr>
              <a:t>GNU</a:t>
            </a:r>
            <a:r>
              <a:rPr kumimoji="1" lang="ja-JP" altLang="en-US" sz="1200" dirty="0" smtClean="0">
                <a:solidFill>
                  <a:schemeClr val="bg1">
                    <a:lumMod val="65000"/>
                  </a:schemeClr>
                </a:solidFill>
              </a:rPr>
              <a:t> プロジェクトが手がけている．多くの </a:t>
            </a:r>
            <a:r>
              <a:rPr kumimoji="1" lang="en-US" altLang="ja-JP" sz="1200" dirty="0" smtClean="0">
                <a:solidFill>
                  <a:schemeClr val="bg1">
                    <a:lumMod val="65000"/>
                  </a:schemeClr>
                </a:solidFill>
              </a:rPr>
              <a:t>Linux</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Distribution</a:t>
            </a:r>
            <a:r>
              <a:rPr kumimoji="1" lang="ja-JP" altLang="en-US" sz="1200" dirty="0" smtClean="0">
                <a:solidFill>
                  <a:schemeClr val="bg1">
                    <a:lumMod val="65000"/>
                  </a:schemeClr>
                </a:solidFill>
              </a:rPr>
              <a:t> でデフォルトシェルとされている</a:t>
            </a:r>
            <a:endParaRPr kumimoji="1" lang="en-US" altLang="ja-JP" sz="1200" dirty="0" smtClean="0">
              <a:solidFill>
                <a:schemeClr val="bg1">
                  <a:lumMod val="65000"/>
                </a:schemeClr>
              </a:solidFill>
            </a:endParaRPr>
          </a:p>
          <a:p>
            <a:pPr lvl="1"/>
            <a:r>
              <a:rPr kumimoji="1" lang="en-US" altLang="ja-JP" sz="1600" dirty="0" err="1" smtClean="0">
                <a:solidFill>
                  <a:schemeClr val="bg1">
                    <a:lumMod val="65000"/>
                  </a:schemeClr>
                </a:solidFill>
              </a:rPr>
              <a:t>Almquist</a:t>
            </a:r>
            <a:r>
              <a:rPr kumimoji="1" lang="en-US" altLang="ja-JP" sz="1600" dirty="0" smtClean="0">
                <a:solidFill>
                  <a:schemeClr val="bg1">
                    <a:lumMod val="65000"/>
                  </a:schemeClr>
                </a:solidFill>
              </a:rPr>
              <a:t>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Bourne</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Shell</a:t>
            </a:r>
            <a:r>
              <a:rPr kumimoji="1" lang="ja-JP" altLang="en-US" sz="1200" dirty="0" smtClean="0">
                <a:solidFill>
                  <a:schemeClr val="bg1">
                    <a:lumMod val="65000"/>
                  </a:schemeClr>
                </a:solidFill>
              </a:rPr>
              <a:t> の </a:t>
            </a:r>
            <a:r>
              <a:rPr kumimoji="1" lang="en-US" altLang="ja-JP" sz="1200" dirty="0" smtClean="0">
                <a:solidFill>
                  <a:schemeClr val="bg1">
                    <a:lumMod val="65000"/>
                  </a:schemeClr>
                </a:solidFill>
              </a:rPr>
              <a:t>BSD</a:t>
            </a:r>
            <a:r>
              <a:rPr kumimoji="1" lang="ja-JP" altLang="en-US" sz="1200" dirty="0" smtClean="0">
                <a:solidFill>
                  <a:schemeClr val="bg1">
                    <a:lumMod val="65000"/>
                  </a:schemeClr>
                </a:solidFill>
              </a:rPr>
              <a:t> ライセンス版として開発．軽量なためリソースが少ない環境で使われる</a:t>
            </a:r>
            <a:endParaRPr kumimoji="1" lang="en-US" altLang="ja-JP" sz="1200" dirty="0" smtClean="0">
              <a:solidFill>
                <a:schemeClr val="bg1">
                  <a:lumMod val="65000"/>
                </a:schemeClr>
              </a:solidFill>
            </a:endParaRPr>
          </a:p>
          <a:p>
            <a:pPr lvl="1"/>
            <a:r>
              <a:rPr kumimoji="1" lang="en-US" altLang="ja-JP" sz="1600" dirty="0" err="1" smtClean="0">
                <a:solidFill>
                  <a:schemeClr val="bg1">
                    <a:lumMod val="65000"/>
                  </a:schemeClr>
                </a:solidFill>
              </a:rPr>
              <a:t>Debian</a:t>
            </a:r>
            <a:r>
              <a:rPr kumimoji="1" lang="en-US" altLang="ja-JP" sz="1600" dirty="0" smtClean="0">
                <a:solidFill>
                  <a:schemeClr val="bg1">
                    <a:lumMod val="65000"/>
                  </a:schemeClr>
                </a:solidFill>
              </a:rPr>
              <a:t> </a:t>
            </a:r>
            <a:r>
              <a:rPr kumimoji="1" lang="en-US" altLang="ja-JP" sz="1600" dirty="0" err="1" smtClean="0">
                <a:solidFill>
                  <a:schemeClr val="bg1">
                    <a:lumMod val="65000"/>
                  </a:schemeClr>
                </a:solidFill>
              </a:rPr>
              <a:t>Almquist</a:t>
            </a:r>
            <a:r>
              <a:rPr kumimoji="1" lang="en-US" altLang="ja-JP" sz="1600" dirty="0" smtClean="0">
                <a:solidFill>
                  <a:schemeClr val="bg1">
                    <a:lumMod val="65000"/>
                  </a:schemeClr>
                </a:solidFill>
              </a:rPr>
              <a:t>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dash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err="1" smtClean="0">
                <a:solidFill>
                  <a:schemeClr val="bg1">
                    <a:lumMod val="65000"/>
                  </a:schemeClr>
                </a:solidFill>
              </a:rPr>
              <a:t>Debian</a:t>
            </a:r>
            <a:r>
              <a:rPr kumimoji="1" lang="en-US" altLang="ja-JP" sz="1200" dirty="0" smtClean="0">
                <a:solidFill>
                  <a:schemeClr val="bg1">
                    <a:lumMod val="65000"/>
                  </a:schemeClr>
                </a:solidFill>
              </a:rPr>
              <a:t> </a:t>
            </a:r>
            <a:r>
              <a:rPr kumimoji="1" lang="ja-JP" altLang="en-US" sz="1200" dirty="0" smtClean="0">
                <a:solidFill>
                  <a:schemeClr val="bg1">
                    <a:lumMod val="65000"/>
                  </a:schemeClr>
                </a:solidFill>
              </a:rPr>
              <a:t>と </a:t>
            </a:r>
            <a:r>
              <a:rPr kumimoji="1" lang="en-US" altLang="ja-JP" sz="1200" dirty="0" smtClean="0">
                <a:solidFill>
                  <a:schemeClr val="bg1">
                    <a:lumMod val="65000"/>
                  </a:schemeClr>
                </a:solidFill>
              </a:rPr>
              <a:t>Ubuntu</a:t>
            </a:r>
            <a:r>
              <a:rPr kumimoji="1" lang="ja-JP" altLang="en-US" sz="1200" dirty="0" smtClean="0">
                <a:solidFill>
                  <a:schemeClr val="bg1">
                    <a:lumMod val="65000"/>
                  </a:schemeClr>
                </a:solidFill>
              </a:rPr>
              <a:t> で</a:t>
            </a:r>
            <a:r>
              <a:rPr kumimoji="1" lang="en-US" altLang="ja-JP" sz="1200" dirty="0" smtClean="0">
                <a:solidFill>
                  <a:schemeClr val="bg1">
                    <a:lumMod val="65000"/>
                  </a:schemeClr>
                </a:solidFill>
              </a:rPr>
              <a:t> ash </a:t>
            </a:r>
            <a:r>
              <a:rPr kumimoji="1" lang="ja-JP" altLang="en-US" sz="1200" dirty="0" smtClean="0">
                <a:solidFill>
                  <a:schemeClr val="bg1">
                    <a:lumMod val="65000"/>
                  </a:schemeClr>
                </a:solidFill>
              </a:rPr>
              <a:t>の代替としてデフォルトになっている</a:t>
            </a:r>
            <a:endParaRPr kumimoji="1" lang="en-US" altLang="ja-JP" sz="1200" dirty="0" smtClean="0">
              <a:solidFill>
                <a:schemeClr val="bg1">
                  <a:lumMod val="65000"/>
                </a:schemeClr>
              </a:solidFill>
            </a:endParaRPr>
          </a:p>
          <a:p>
            <a:pPr lvl="1"/>
            <a:r>
              <a:rPr kumimoji="1" lang="en-US" altLang="ja-JP" sz="1600" dirty="0" err="1" smtClean="0">
                <a:solidFill>
                  <a:schemeClr val="bg1">
                    <a:lumMod val="65000"/>
                  </a:schemeClr>
                </a:solidFill>
              </a:rPr>
              <a:t>Korn</a:t>
            </a:r>
            <a:r>
              <a:rPr kumimoji="1" lang="en-US" altLang="ja-JP" sz="1600" dirty="0" smtClean="0">
                <a:solidFill>
                  <a:schemeClr val="bg1">
                    <a:lumMod val="65000"/>
                  </a:schemeClr>
                </a:solidFill>
              </a:rPr>
              <a:t> 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ksh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商用 </a:t>
            </a:r>
            <a:r>
              <a:rPr kumimoji="1" lang="en-US" altLang="ja-JP" sz="1200" dirty="0" smtClean="0">
                <a:solidFill>
                  <a:schemeClr val="bg1">
                    <a:lumMod val="65000"/>
                  </a:schemeClr>
                </a:solidFill>
              </a:rPr>
              <a:t>UNIX</a:t>
            </a:r>
            <a:r>
              <a:rPr kumimoji="1" lang="ja-JP" altLang="en-US" sz="1200" dirty="0" smtClean="0">
                <a:solidFill>
                  <a:schemeClr val="bg1">
                    <a:lumMod val="65000"/>
                  </a:schemeClr>
                </a:solidFill>
              </a:rPr>
              <a:t> 系に多く搭載されたシェル</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44572738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内部コマンド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環境に依存されない．シェルさえ同じであれば，他のマシンや</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アーキテクチャでも同じコマンドを使うことができる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外部コマンドより実行速度が早いことが多い．外部コマンドは環境変数</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$PATH </a:t>
            </a:r>
            <a:br>
              <a:rPr kumimoji="1" lang="en-US" altLang="ja-JP" sz="1600" dirty="0" smtClean="0">
                <a:solidFill>
                  <a:schemeClr val="bg1">
                    <a:lumMod val="65000"/>
                  </a:schemeClr>
                </a:solidFill>
                <a:latin typeface="Courier"/>
                <a:cs typeface="Courier"/>
              </a:rPr>
            </a:b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rPr>
              <a:t>を探索したり，呼び出しまでに時間が掛かることがある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インタプリタが起動してさえいれば，いつでもどこでも起動できる</a:t>
            </a:r>
            <a:endParaRPr kumimoji="1" lang="en-US" altLang="ja-JP" sz="1600" dirty="0" smtClean="0">
              <a:solidFill>
                <a:schemeClr val="bg1">
                  <a:lumMod val="65000"/>
                </a:schemeClr>
              </a:solidFill>
            </a:endParaRPr>
          </a:p>
          <a:p>
            <a:pPr lvl="1"/>
            <a:r>
              <a:rPr kumimoji="1" lang="ja-JP" altLang="en-US" sz="1600" dirty="0">
                <a:solidFill>
                  <a:schemeClr val="bg1">
                    <a:lumMod val="65000"/>
                  </a:schemeClr>
                </a:solidFill>
              </a:rPr>
              <a:t>👎</a:t>
            </a:r>
            <a:r>
              <a:rPr kumimoji="1" lang="en-US" altLang="ja-JP" sz="1600" dirty="0">
                <a:solidFill>
                  <a:schemeClr val="bg1">
                    <a:lumMod val="65000"/>
                  </a:schemeClr>
                </a:solidFill>
              </a:rPr>
              <a:t>	</a:t>
            </a:r>
            <a:r>
              <a:rPr kumimoji="1" lang="ja-JP" altLang="en-US" sz="1600" dirty="0">
                <a:solidFill>
                  <a:schemeClr val="bg1">
                    <a:lumMod val="65000"/>
                  </a:schemeClr>
                </a:solidFill>
              </a:rPr>
              <a:t>基本的な機能しか提供されない</a:t>
            </a:r>
            <a:endParaRPr kumimoji="1" lang="en-US" altLang="ja-JP" sz="1600" dirty="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98285371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外部コマンド</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3623019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外部コマンド</a:t>
            </a:r>
            <a:endParaRPr kumimoji="1" lang="en-US" altLang="ja-JP" sz="2000" dirty="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高機能なものが多い．ユーザが作ったものであったり，</a:t>
            </a:r>
            <a:r>
              <a:rPr kumimoji="1" lang="en-US" altLang="ja-JP" sz="1600" dirty="0" smtClean="0">
                <a:solidFill>
                  <a:schemeClr val="bg1">
                    <a:lumMod val="65000"/>
                  </a:schemeClr>
                </a:solidFill>
              </a:rPr>
              <a:t>GNU</a:t>
            </a:r>
            <a:r>
              <a:rPr kumimoji="1" lang="ja-JP" altLang="en-US" sz="1600" dirty="0" smtClean="0">
                <a:solidFill>
                  <a:schemeClr val="bg1">
                    <a:lumMod val="65000"/>
                  </a:schemeClr>
                </a:solidFill>
              </a:rPr>
              <a:t> などの組織が</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作ったものであったりするため，シンプルであるが強力なコマンドである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04899967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外部コマンド</a:t>
            </a:r>
            <a:endParaRPr kumimoji="1" lang="en-US" altLang="ja-JP" sz="2000" dirty="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高機能なものが多い．ユーザが作ったものであったり，</a:t>
            </a:r>
            <a:r>
              <a:rPr kumimoji="1" lang="en-US" altLang="ja-JP" sz="1600" dirty="0" smtClean="0">
                <a:solidFill>
                  <a:schemeClr val="bg1">
                    <a:lumMod val="65000"/>
                  </a:schemeClr>
                </a:solidFill>
              </a:rPr>
              <a:t>GNU</a:t>
            </a:r>
            <a:r>
              <a:rPr kumimoji="1" lang="ja-JP" altLang="en-US" sz="1600" dirty="0" smtClean="0">
                <a:solidFill>
                  <a:schemeClr val="bg1">
                    <a:lumMod val="65000"/>
                  </a:schemeClr>
                </a:solidFill>
              </a:rPr>
              <a:t> などの組織が</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作ったものであったりするため，シンプルであるが強力なコマンドである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原則カレントディレクトリでしか起動できない．カレントディレクトリ以外からも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起動するには，環境変数</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$PATH</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の設定が必要</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72370840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外部コマンド</a:t>
            </a:r>
            <a:endParaRPr kumimoji="1" lang="en-US" altLang="ja-JP" sz="2000" dirty="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高機能なものが多い．ユーザが作ったものであったり，</a:t>
            </a:r>
            <a:r>
              <a:rPr kumimoji="1" lang="en-US" altLang="ja-JP" sz="1600" dirty="0" smtClean="0">
                <a:solidFill>
                  <a:schemeClr val="bg1">
                    <a:lumMod val="65000"/>
                  </a:schemeClr>
                </a:solidFill>
              </a:rPr>
              <a:t>GNU</a:t>
            </a:r>
            <a:r>
              <a:rPr kumimoji="1" lang="ja-JP" altLang="en-US" sz="1600" dirty="0" smtClean="0">
                <a:solidFill>
                  <a:schemeClr val="bg1">
                    <a:lumMod val="65000"/>
                  </a:schemeClr>
                </a:solidFill>
              </a:rPr>
              <a:t> などの組織が</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作ったものであったりするため，シンプルであるが強力なコマンドである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原則カレントディレクトリでしか起動できない．カレントディレクトリ以外からも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起動するには，環境変数</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$PATH</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の設定が必要</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環境に依存する．例えば，</a:t>
            </a:r>
            <a:r>
              <a:rPr kumimoji="1" lang="en-US" altLang="ja-JP" sz="1600" dirty="0" smtClean="0">
                <a:solidFill>
                  <a:schemeClr val="bg1">
                    <a:lumMod val="65000"/>
                  </a:schemeClr>
                </a:solidFill>
                <a:latin typeface="Courier"/>
                <a:cs typeface="Courier"/>
              </a:rPr>
              <a:t>tail</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コマンドの</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–r </a:t>
            </a:r>
            <a:r>
              <a:rPr kumimoji="1" lang="ja-JP" altLang="en-US" sz="1600" dirty="0" smtClean="0">
                <a:solidFill>
                  <a:schemeClr val="bg1">
                    <a:lumMod val="65000"/>
                  </a:schemeClr>
                </a:solidFill>
              </a:rPr>
              <a:t>オプションは</a:t>
            </a:r>
            <a:r>
              <a:rPr kumimoji="1" lang="en-US" altLang="ja-JP" sz="1600" dirty="0" smtClean="0">
                <a:solidFill>
                  <a:schemeClr val="bg1">
                    <a:lumMod val="65000"/>
                  </a:schemeClr>
                </a:solidFill>
              </a:rPr>
              <a:t> BSD </a:t>
            </a:r>
            <a:r>
              <a:rPr kumimoji="1" lang="ja-JP" altLang="en-US" sz="1600" dirty="0" smtClean="0">
                <a:solidFill>
                  <a:schemeClr val="bg1">
                    <a:lumMod val="65000"/>
                  </a:schemeClr>
                </a:solidFill>
              </a:rPr>
              <a:t>系に</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由来するため，</a:t>
            </a:r>
            <a:r>
              <a:rPr kumimoji="1" lang="en-US" altLang="ja-JP" sz="1600" dirty="0" smtClean="0">
                <a:solidFill>
                  <a:schemeClr val="bg1">
                    <a:lumMod val="65000"/>
                  </a:schemeClr>
                </a:solidFill>
              </a:rPr>
              <a:t>GNU/Linux</a:t>
            </a:r>
            <a:r>
              <a:rPr kumimoji="1" lang="ja-JP" altLang="en-US" sz="1600" dirty="0" smtClean="0">
                <a:solidFill>
                  <a:schemeClr val="bg1">
                    <a:lumMod val="65000"/>
                  </a:schemeClr>
                </a:solidFill>
              </a:rPr>
              <a:t> のそれには</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–r </a:t>
            </a:r>
            <a:r>
              <a:rPr kumimoji="1" lang="ja-JP" altLang="en-US" sz="1600" dirty="0" smtClean="0">
                <a:solidFill>
                  <a:schemeClr val="bg1">
                    <a:lumMod val="65000"/>
                  </a:schemeClr>
                </a:solidFill>
              </a:rPr>
              <a:t>オプションはない（など）</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62399448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外部コマンド</a:t>
            </a:r>
            <a:endParaRPr kumimoji="1" lang="en-US" altLang="ja-JP" sz="2000" dirty="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高機能なものが多い．ユーザが作ったものであったり，</a:t>
            </a:r>
            <a:r>
              <a:rPr kumimoji="1" lang="en-US" altLang="ja-JP" sz="1600" dirty="0" smtClean="0">
                <a:solidFill>
                  <a:schemeClr val="bg1">
                    <a:lumMod val="65000"/>
                  </a:schemeClr>
                </a:solidFill>
              </a:rPr>
              <a:t>GNU</a:t>
            </a:r>
            <a:r>
              <a:rPr kumimoji="1" lang="ja-JP" altLang="en-US" sz="1600" dirty="0" smtClean="0">
                <a:solidFill>
                  <a:schemeClr val="bg1">
                    <a:lumMod val="65000"/>
                  </a:schemeClr>
                </a:solidFill>
              </a:rPr>
              <a:t> などの組織が</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作ったものであったりするため，シンプルであるが強力なコマンドである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原則カレントディレクトリでしか起動できない．カレントディレクトリ以外からも</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起動するには，環境変数</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$PATH</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の設定が必要</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環境に依存する．例えば，</a:t>
            </a:r>
            <a:r>
              <a:rPr kumimoji="1" lang="en-US" altLang="ja-JP" sz="1600" dirty="0" smtClean="0">
                <a:solidFill>
                  <a:schemeClr val="bg1">
                    <a:lumMod val="65000"/>
                  </a:schemeClr>
                </a:solidFill>
                <a:latin typeface="Courier"/>
                <a:cs typeface="Courier"/>
              </a:rPr>
              <a:t>tail</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コマンドの</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–r </a:t>
            </a:r>
            <a:r>
              <a:rPr kumimoji="1" lang="ja-JP" altLang="en-US" sz="1600" dirty="0" smtClean="0">
                <a:solidFill>
                  <a:schemeClr val="bg1">
                    <a:lumMod val="65000"/>
                  </a:schemeClr>
                </a:solidFill>
              </a:rPr>
              <a:t>オプションは</a:t>
            </a:r>
            <a:r>
              <a:rPr kumimoji="1" lang="en-US" altLang="ja-JP" sz="1600" dirty="0" smtClean="0">
                <a:solidFill>
                  <a:schemeClr val="bg1">
                    <a:lumMod val="65000"/>
                  </a:schemeClr>
                </a:solidFill>
              </a:rPr>
              <a:t> BSD </a:t>
            </a:r>
            <a:r>
              <a:rPr kumimoji="1" lang="ja-JP" altLang="en-US" sz="1600" dirty="0" smtClean="0">
                <a:solidFill>
                  <a:schemeClr val="bg1">
                    <a:lumMod val="65000"/>
                  </a:schemeClr>
                </a:solidFill>
              </a:rPr>
              <a:t>系に</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由来するため，</a:t>
            </a:r>
            <a:r>
              <a:rPr kumimoji="1" lang="en-US" altLang="ja-JP" sz="1600" dirty="0" smtClean="0">
                <a:solidFill>
                  <a:schemeClr val="bg1">
                    <a:lumMod val="65000"/>
                  </a:schemeClr>
                </a:solidFill>
              </a:rPr>
              <a:t>GNU/Linux</a:t>
            </a:r>
            <a:r>
              <a:rPr kumimoji="1" lang="ja-JP" altLang="en-US" sz="1600" dirty="0" smtClean="0">
                <a:solidFill>
                  <a:schemeClr val="bg1">
                    <a:lumMod val="65000"/>
                  </a:schemeClr>
                </a:solidFill>
              </a:rPr>
              <a:t> のそれには</a:t>
            </a:r>
            <a:r>
              <a:rPr kumimoji="1" lang="en-US" altLang="ja-JP" sz="1600" dirty="0" smtClean="0">
                <a:solidFill>
                  <a:schemeClr val="bg1">
                    <a:lumMod val="65000"/>
                  </a:schemeClr>
                </a:solidFill>
              </a:rPr>
              <a:t> </a:t>
            </a:r>
            <a:r>
              <a:rPr kumimoji="1" lang="en-US" altLang="ja-JP" sz="1600" dirty="0" smtClean="0">
                <a:solidFill>
                  <a:schemeClr val="bg1">
                    <a:lumMod val="65000"/>
                  </a:schemeClr>
                </a:solidFill>
                <a:latin typeface="Courier"/>
                <a:cs typeface="Courier"/>
              </a:rPr>
              <a:t>–r </a:t>
            </a:r>
            <a:r>
              <a:rPr kumimoji="1" lang="ja-JP" altLang="en-US" sz="1600" dirty="0" smtClean="0">
                <a:solidFill>
                  <a:schemeClr val="bg1">
                    <a:lumMod val="65000"/>
                  </a:schemeClr>
                </a:solidFill>
              </a:rPr>
              <a:t>オプションはない（など）</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外部コマンドは大きな差異まではないものの，些細な違いが </a:t>
            </a:r>
            <a:r>
              <a:rPr kumimoji="1" lang="en-US" altLang="ja-JP" sz="1600" dirty="0" smtClean="0">
                <a:solidFill>
                  <a:schemeClr val="bg1">
                    <a:lumMod val="65000"/>
                  </a:schemeClr>
                </a:solidFill>
              </a:rPr>
              <a:t>Unix</a:t>
            </a:r>
            <a:r>
              <a:rPr kumimoji="1" lang="ja-JP" altLang="en-US" sz="1600" dirty="0" smtClean="0">
                <a:solidFill>
                  <a:schemeClr val="bg1">
                    <a:lumMod val="65000"/>
                  </a:schemeClr>
                </a:solidFill>
              </a:rPr>
              <a:t> 系 </a:t>
            </a:r>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には</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残っている．それは </a:t>
            </a:r>
            <a:r>
              <a:rPr kumimoji="1" lang="en-US" altLang="ja-JP" sz="1600" dirty="0" smtClean="0">
                <a:solidFill>
                  <a:schemeClr val="bg1">
                    <a:lumMod val="65000"/>
                  </a:schemeClr>
                </a:solidFill>
              </a:rPr>
              <a:t>Unix</a:t>
            </a:r>
            <a:r>
              <a:rPr kumimoji="1" lang="ja-JP" altLang="en-US" sz="1600" dirty="0" smtClean="0">
                <a:solidFill>
                  <a:schemeClr val="bg1">
                    <a:lumMod val="65000"/>
                  </a:schemeClr>
                </a:solidFill>
              </a:rPr>
              <a:t> の派閥が広く増え，独自の拡張や改良・開発がされてきた</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歴史的経緯に基づくものである．こうした違いを吸収するために，</a:t>
            </a:r>
            <a:r>
              <a:rPr kumimoji="1" lang="ja-JP" altLang="en-US" sz="1600" dirty="0" smtClean="0">
                <a:solidFill>
                  <a:schemeClr val="bg2"/>
                </a:solidFill>
              </a:rPr>
              <a:t>「最低限の統一」を</a:t>
            </a:r>
            <a:r>
              <a:rPr kumimoji="1" lang="en-US" altLang="ja-JP" sz="1600" dirty="0" smtClean="0">
                <a:solidFill>
                  <a:schemeClr val="bg2"/>
                </a:solidFill>
              </a:rPr>
              <a:t/>
            </a:r>
            <a:br>
              <a:rPr kumimoji="1" lang="en-US" altLang="ja-JP" sz="1600" dirty="0" smtClean="0">
                <a:solidFill>
                  <a:schemeClr val="bg2"/>
                </a:solidFill>
              </a:rPr>
            </a:br>
            <a:r>
              <a:rPr kumimoji="1" lang="ja-JP" altLang="en-US" sz="1600" dirty="0" smtClean="0">
                <a:solidFill>
                  <a:schemeClr val="bg2"/>
                </a:solidFill>
              </a:rPr>
              <a:t>はかる </a:t>
            </a:r>
            <a:r>
              <a:rPr kumimoji="1" lang="en-US" altLang="ja-JP" sz="1600" dirty="0" smtClean="0">
                <a:solidFill>
                  <a:schemeClr val="bg2"/>
                </a:solidFill>
              </a:rPr>
              <a:t>POSIX</a:t>
            </a:r>
            <a:r>
              <a:rPr kumimoji="1" lang="ja-JP" altLang="en-US" sz="1600" dirty="0" smtClean="0">
                <a:solidFill>
                  <a:schemeClr val="bg1">
                    <a:lumMod val="65000"/>
                  </a:schemeClr>
                </a:solidFill>
              </a:rPr>
              <a:t> という規格が制定されている．</a:t>
            </a:r>
            <a:endParaRPr kumimoji="1" lang="en-US" altLang="ja-JP" sz="1600" dirty="0" smtClean="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34822442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内部コマンド（ビルドインコマンド）には</a:t>
            </a:r>
            <a:r>
              <a:rPr kumimoji="1" lang="en-US" altLang="ja-JP" sz="2000" dirty="0" smtClean="0">
                <a:solidFill>
                  <a:schemeClr val="bg1">
                    <a:lumMod val="65000"/>
                  </a:schemeClr>
                </a:solidFill>
              </a:rPr>
              <a:t> bash </a:t>
            </a:r>
            <a:r>
              <a:rPr kumimoji="1" lang="ja-JP" altLang="en-US" sz="2000" dirty="0" smtClean="0">
                <a:solidFill>
                  <a:schemeClr val="bg1">
                    <a:lumMod val="65000"/>
                  </a:schemeClr>
                </a:solidFill>
              </a:rPr>
              <a:t>だけでもたくさんの種類があるため，今回は省略する</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各自，手引書や検索エンジンで参照</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21996838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内部コマンド（ビルドインコマンド）には</a:t>
            </a:r>
            <a:r>
              <a:rPr kumimoji="1" lang="en-US" altLang="ja-JP" sz="2000" dirty="0" smtClean="0">
                <a:solidFill>
                  <a:schemeClr val="bg1">
                    <a:lumMod val="65000"/>
                  </a:schemeClr>
                </a:solidFill>
              </a:rPr>
              <a:t> bash </a:t>
            </a:r>
            <a:r>
              <a:rPr kumimoji="1" lang="ja-JP" altLang="en-US" sz="2000" dirty="0" smtClean="0">
                <a:solidFill>
                  <a:schemeClr val="bg1">
                    <a:lumMod val="65000"/>
                  </a:schemeClr>
                </a:solidFill>
              </a:rPr>
              <a:t>だけでもたくさんの種類があるため，今回は省略する</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各自，手引書や検索エンジンで参照</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ただ，シェルスクリプトを書くにあたって特筆すべきコマンドだけ紹介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45887888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rgbClr val="00CC33"/>
                </a:solidFill>
                <a:latin typeface="Courier"/>
                <a:cs typeface="Courier"/>
              </a:rPr>
              <a:t>e</a:t>
            </a:r>
            <a:r>
              <a:rPr kumimoji="1" lang="en-US" altLang="ja-JP" sz="2000" dirty="0" smtClean="0">
                <a:solidFill>
                  <a:srgbClr val="00CC33"/>
                </a:solidFill>
                <a:latin typeface="Courier"/>
                <a:cs typeface="Courier"/>
              </a:rPr>
              <a:t>xit</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02450637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rgbClr val="00CC33"/>
                </a:solidFill>
                <a:latin typeface="Courier"/>
                <a:cs typeface="Courier"/>
              </a:rPr>
              <a:t>e</a:t>
            </a:r>
            <a:r>
              <a:rPr kumimoji="1" lang="en-US" altLang="ja-JP" sz="2000" dirty="0" smtClean="0">
                <a:solidFill>
                  <a:srgbClr val="00CC33"/>
                </a:solidFill>
                <a:latin typeface="Courier"/>
                <a:cs typeface="Courier"/>
              </a:rPr>
              <a:t>xit</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書式</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exit [</a:t>
            </a:r>
            <a:r>
              <a:rPr kumimoji="1" lang="en-US" altLang="ja-JP" sz="1600" dirty="0" err="1" smtClean="0">
                <a:solidFill>
                  <a:srgbClr val="00CC33"/>
                </a:solidFill>
                <a:latin typeface="Courier"/>
                <a:cs typeface="Courier"/>
              </a:rPr>
              <a:t>num</a:t>
            </a:r>
            <a:r>
              <a:rPr kumimoji="1" lang="en-US" altLang="ja-JP" sz="1600" dirty="0" smtClean="0">
                <a:solidFill>
                  <a:srgbClr val="00CC33"/>
                </a:solidFill>
                <a:latin typeface="Courier"/>
                <a:cs typeface="Courier"/>
              </a:rPr>
              <a:t>]</a:t>
            </a:r>
          </a:p>
          <a:p>
            <a:pPr lvl="1"/>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467240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Bourne</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 </a:t>
            </a:r>
            <a:r>
              <a:rPr kumimoji="1" lang="ja-JP" altLang="en-US" sz="2000" dirty="0" smtClean="0">
                <a:solidFill>
                  <a:schemeClr val="bg1">
                    <a:lumMod val="65000"/>
                  </a:schemeClr>
                </a:solidFill>
              </a:rPr>
              <a:t>互換</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Bourne</a:t>
            </a:r>
            <a:r>
              <a:rPr kumimoji="1" lang="ja-JP" altLang="en-US" sz="1600" dirty="0" smtClean="0">
                <a:solidFill>
                  <a:schemeClr val="bg1">
                    <a:lumMod val="65000"/>
                  </a:schemeClr>
                </a:solidFill>
              </a:rPr>
              <a:t> </a:t>
            </a:r>
            <a:r>
              <a:rPr kumimoji="1" lang="en-US" altLang="ja-JP" sz="1600" dirty="0" smtClean="0">
                <a:solidFill>
                  <a:schemeClr val="bg1">
                    <a:lumMod val="65000"/>
                  </a:schemeClr>
                </a:solidFill>
              </a:rPr>
              <a:t>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1978</a:t>
            </a:r>
            <a:r>
              <a:rPr kumimoji="1" lang="ja-JP" altLang="en-US" sz="1200" dirty="0" smtClean="0">
                <a:solidFill>
                  <a:schemeClr val="bg1">
                    <a:lumMod val="65000"/>
                  </a:schemeClr>
                </a:solidFill>
              </a:rPr>
              <a:t>年ごろ </a:t>
            </a:r>
            <a:r>
              <a:rPr kumimoji="1" lang="en-US" altLang="ja-JP" sz="1200" dirty="0" smtClean="0">
                <a:solidFill>
                  <a:schemeClr val="bg1">
                    <a:lumMod val="65000"/>
                  </a:schemeClr>
                </a:solidFill>
              </a:rPr>
              <a:t>V7</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Unix</a:t>
            </a:r>
            <a:r>
              <a:rPr kumimoji="1" lang="ja-JP" altLang="en-US" sz="1200" dirty="0" smtClean="0">
                <a:solidFill>
                  <a:schemeClr val="bg1">
                    <a:lumMod val="65000"/>
                  </a:schemeClr>
                </a:solidFill>
              </a:rPr>
              <a:t> の一部として配布され，大きく普及する</a:t>
            </a:r>
            <a:endParaRPr kumimoji="1" lang="en-US" altLang="ja-JP" sz="1200" dirty="0" smtClean="0">
              <a:solidFill>
                <a:schemeClr val="bg1">
                  <a:lumMod val="65000"/>
                </a:schemeClr>
              </a:solidFill>
            </a:endParaRPr>
          </a:p>
          <a:p>
            <a:pPr lvl="1"/>
            <a:r>
              <a:rPr kumimoji="1" lang="en-US" altLang="ja-JP" sz="1600" dirty="0" smtClean="0">
                <a:solidFill>
                  <a:schemeClr val="bg1">
                    <a:lumMod val="65000"/>
                  </a:schemeClr>
                </a:solidFill>
              </a:rPr>
              <a:t>Bourne-Again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bash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Bourne</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Shell</a:t>
            </a:r>
            <a:r>
              <a:rPr kumimoji="1" lang="ja-JP" altLang="en-US" sz="1200" dirty="0" smtClean="0">
                <a:solidFill>
                  <a:schemeClr val="bg1">
                    <a:lumMod val="65000"/>
                  </a:schemeClr>
                </a:solidFill>
              </a:rPr>
              <a:t> のオープンソース版として </a:t>
            </a:r>
            <a:r>
              <a:rPr kumimoji="1" lang="en-US" altLang="ja-JP" sz="1200" dirty="0" smtClean="0">
                <a:solidFill>
                  <a:schemeClr val="bg1">
                    <a:lumMod val="65000"/>
                  </a:schemeClr>
                </a:solidFill>
              </a:rPr>
              <a:t>GNU</a:t>
            </a:r>
            <a:r>
              <a:rPr kumimoji="1" lang="ja-JP" altLang="en-US" sz="1200" dirty="0" smtClean="0">
                <a:solidFill>
                  <a:schemeClr val="bg1">
                    <a:lumMod val="65000"/>
                  </a:schemeClr>
                </a:solidFill>
              </a:rPr>
              <a:t> プロジェクトが手がけている．多くの </a:t>
            </a:r>
            <a:r>
              <a:rPr kumimoji="1" lang="en-US" altLang="ja-JP" sz="1200" dirty="0" smtClean="0">
                <a:solidFill>
                  <a:schemeClr val="bg1">
                    <a:lumMod val="65000"/>
                  </a:schemeClr>
                </a:solidFill>
              </a:rPr>
              <a:t>Linux</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Distribution</a:t>
            </a:r>
            <a:r>
              <a:rPr kumimoji="1" lang="ja-JP" altLang="en-US" sz="1200" dirty="0" smtClean="0">
                <a:solidFill>
                  <a:schemeClr val="bg1">
                    <a:lumMod val="65000"/>
                  </a:schemeClr>
                </a:solidFill>
              </a:rPr>
              <a:t> でデフォルトシェルとされている</a:t>
            </a:r>
            <a:endParaRPr kumimoji="1" lang="en-US" altLang="ja-JP" sz="1200" dirty="0" smtClean="0">
              <a:solidFill>
                <a:schemeClr val="bg1">
                  <a:lumMod val="65000"/>
                </a:schemeClr>
              </a:solidFill>
            </a:endParaRPr>
          </a:p>
          <a:p>
            <a:pPr lvl="1"/>
            <a:r>
              <a:rPr kumimoji="1" lang="en-US" altLang="ja-JP" sz="1600" dirty="0" err="1" smtClean="0">
                <a:solidFill>
                  <a:schemeClr val="bg1">
                    <a:lumMod val="65000"/>
                  </a:schemeClr>
                </a:solidFill>
              </a:rPr>
              <a:t>Almquist</a:t>
            </a:r>
            <a:r>
              <a:rPr kumimoji="1" lang="en-US" altLang="ja-JP" sz="1600" dirty="0" smtClean="0">
                <a:solidFill>
                  <a:schemeClr val="bg1">
                    <a:lumMod val="65000"/>
                  </a:schemeClr>
                </a:solidFill>
              </a:rPr>
              <a:t>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smtClean="0">
                <a:solidFill>
                  <a:schemeClr val="bg1">
                    <a:lumMod val="65000"/>
                  </a:schemeClr>
                </a:solidFill>
              </a:rPr>
              <a:t>Bourne</a:t>
            </a:r>
            <a:r>
              <a:rPr kumimoji="1" lang="ja-JP" altLang="en-US" sz="1200" dirty="0" smtClean="0">
                <a:solidFill>
                  <a:schemeClr val="bg1">
                    <a:lumMod val="65000"/>
                  </a:schemeClr>
                </a:solidFill>
              </a:rPr>
              <a:t> </a:t>
            </a:r>
            <a:r>
              <a:rPr kumimoji="1" lang="en-US" altLang="ja-JP" sz="1200" dirty="0" smtClean="0">
                <a:solidFill>
                  <a:schemeClr val="bg1">
                    <a:lumMod val="65000"/>
                  </a:schemeClr>
                </a:solidFill>
              </a:rPr>
              <a:t>Shell</a:t>
            </a:r>
            <a:r>
              <a:rPr kumimoji="1" lang="ja-JP" altLang="en-US" sz="1200" dirty="0" smtClean="0">
                <a:solidFill>
                  <a:schemeClr val="bg1">
                    <a:lumMod val="65000"/>
                  </a:schemeClr>
                </a:solidFill>
              </a:rPr>
              <a:t> の </a:t>
            </a:r>
            <a:r>
              <a:rPr kumimoji="1" lang="en-US" altLang="ja-JP" sz="1200" dirty="0" smtClean="0">
                <a:solidFill>
                  <a:schemeClr val="bg1">
                    <a:lumMod val="65000"/>
                  </a:schemeClr>
                </a:solidFill>
              </a:rPr>
              <a:t>BSD</a:t>
            </a:r>
            <a:r>
              <a:rPr kumimoji="1" lang="ja-JP" altLang="en-US" sz="1200" dirty="0" smtClean="0">
                <a:solidFill>
                  <a:schemeClr val="bg1">
                    <a:lumMod val="65000"/>
                  </a:schemeClr>
                </a:solidFill>
              </a:rPr>
              <a:t> ライセンス版として開発．軽量なためリソースが少ない環境で使われる</a:t>
            </a:r>
            <a:endParaRPr kumimoji="1" lang="en-US" altLang="ja-JP" sz="1200" dirty="0" smtClean="0">
              <a:solidFill>
                <a:schemeClr val="bg1">
                  <a:lumMod val="65000"/>
                </a:schemeClr>
              </a:solidFill>
            </a:endParaRPr>
          </a:p>
          <a:p>
            <a:pPr lvl="1"/>
            <a:r>
              <a:rPr kumimoji="1" lang="en-US" altLang="ja-JP" sz="1600" dirty="0" err="1" smtClean="0">
                <a:solidFill>
                  <a:schemeClr val="bg1">
                    <a:lumMod val="65000"/>
                  </a:schemeClr>
                </a:solidFill>
              </a:rPr>
              <a:t>Debian</a:t>
            </a:r>
            <a:r>
              <a:rPr kumimoji="1" lang="en-US" altLang="ja-JP" sz="1600" dirty="0" smtClean="0">
                <a:solidFill>
                  <a:schemeClr val="bg1">
                    <a:lumMod val="65000"/>
                  </a:schemeClr>
                </a:solidFill>
              </a:rPr>
              <a:t> </a:t>
            </a:r>
            <a:r>
              <a:rPr kumimoji="1" lang="en-US" altLang="ja-JP" sz="1600" dirty="0" err="1" smtClean="0">
                <a:solidFill>
                  <a:schemeClr val="bg1">
                    <a:lumMod val="65000"/>
                  </a:schemeClr>
                </a:solidFill>
              </a:rPr>
              <a:t>Almquist</a:t>
            </a:r>
            <a:r>
              <a:rPr kumimoji="1" lang="en-US" altLang="ja-JP" sz="1600" dirty="0" smtClean="0">
                <a:solidFill>
                  <a:schemeClr val="bg1">
                    <a:lumMod val="65000"/>
                  </a:schemeClr>
                </a:solidFill>
              </a:rPr>
              <a:t> shell</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dash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en-US" altLang="ja-JP" sz="1200" dirty="0" err="1" smtClean="0">
                <a:solidFill>
                  <a:schemeClr val="bg1">
                    <a:lumMod val="65000"/>
                  </a:schemeClr>
                </a:solidFill>
              </a:rPr>
              <a:t>Debian</a:t>
            </a:r>
            <a:r>
              <a:rPr kumimoji="1" lang="en-US" altLang="ja-JP" sz="1200" dirty="0" smtClean="0">
                <a:solidFill>
                  <a:schemeClr val="bg1">
                    <a:lumMod val="65000"/>
                  </a:schemeClr>
                </a:solidFill>
              </a:rPr>
              <a:t> </a:t>
            </a:r>
            <a:r>
              <a:rPr kumimoji="1" lang="ja-JP" altLang="en-US" sz="1200" dirty="0" smtClean="0">
                <a:solidFill>
                  <a:schemeClr val="bg1">
                    <a:lumMod val="65000"/>
                  </a:schemeClr>
                </a:solidFill>
              </a:rPr>
              <a:t>と </a:t>
            </a:r>
            <a:r>
              <a:rPr kumimoji="1" lang="en-US" altLang="ja-JP" sz="1200" dirty="0" smtClean="0">
                <a:solidFill>
                  <a:schemeClr val="bg1">
                    <a:lumMod val="65000"/>
                  </a:schemeClr>
                </a:solidFill>
              </a:rPr>
              <a:t>Ubuntu</a:t>
            </a:r>
            <a:r>
              <a:rPr kumimoji="1" lang="ja-JP" altLang="en-US" sz="1200" dirty="0" smtClean="0">
                <a:solidFill>
                  <a:schemeClr val="bg1">
                    <a:lumMod val="65000"/>
                  </a:schemeClr>
                </a:solidFill>
              </a:rPr>
              <a:t> で</a:t>
            </a:r>
            <a:r>
              <a:rPr kumimoji="1" lang="en-US" altLang="ja-JP" sz="1200" dirty="0" smtClean="0">
                <a:solidFill>
                  <a:schemeClr val="bg1">
                    <a:lumMod val="65000"/>
                  </a:schemeClr>
                </a:solidFill>
              </a:rPr>
              <a:t> ash </a:t>
            </a:r>
            <a:r>
              <a:rPr kumimoji="1" lang="ja-JP" altLang="en-US" sz="1200" dirty="0" smtClean="0">
                <a:solidFill>
                  <a:schemeClr val="bg1">
                    <a:lumMod val="65000"/>
                  </a:schemeClr>
                </a:solidFill>
              </a:rPr>
              <a:t>の代替としてデフォルトになっている</a:t>
            </a:r>
            <a:endParaRPr kumimoji="1" lang="en-US" altLang="ja-JP" sz="1200" dirty="0" smtClean="0">
              <a:solidFill>
                <a:schemeClr val="bg1">
                  <a:lumMod val="65000"/>
                </a:schemeClr>
              </a:solidFill>
            </a:endParaRPr>
          </a:p>
          <a:p>
            <a:pPr lvl="1"/>
            <a:r>
              <a:rPr kumimoji="1" lang="en-US" altLang="ja-JP" sz="1600" dirty="0" err="1" smtClean="0">
                <a:solidFill>
                  <a:schemeClr val="bg1">
                    <a:lumMod val="65000"/>
                  </a:schemeClr>
                </a:solidFill>
              </a:rPr>
              <a:t>Korn</a:t>
            </a:r>
            <a:r>
              <a:rPr kumimoji="1" lang="en-US" altLang="ja-JP" sz="1600" dirty="0" smtClean="0">
                <a:solidFill>
                  <a:schemeClr val="bg1">
                    <a:lumMod val="65000"/>
                  </a:schemeClr>
                </a:solidFill>
              </a:rPr>
              <a:t> 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ksh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商用 </a:t>
            </a:r>
            <a:r>
              <a:rPr kumimoji="1" lang="en-US" altLang="ja-JP" sz="1200" dirty="0" smtClean="0">
                <a:solidFill>
                  <a:schemeClr val="bg1">
                    <a:lumMod val="65000"/>
                  </a:schemeClr>
                </a:solidFill>
              </a:rPr>
              <a:t>UNIX</a:t>
            </a:r>
            <a:r>
              <a:rPr kumimoji="1" lang="ja-JP" altLang="en-US" sz="1200" dirty="0" smtClean="0">
                <a:solidFill>
                  <a:schemeClr val="bg1">
                    <a:lumMod val="65000"/>
                  </a:schemeClr>
                </a:solidFill>
              </a:rPr>
              <a:t> 系に多く搭載されたシェル</a:t>
            </a:r>
            <a:endParaRPr kumimoji="1" lang="en-US" altLang="ja-JP" sz="1200" dirty="0" smtClean="0">
              <a:solidFill>
                <a:schemeClr val="bg1">
                  <a:lumMod val="65000"/>
                </a:schemeClr>
              </a:solidFill>
            </a:endParaRPr>
          </a:p>
          <a:p>
            <a:pPr lvl="1"/>
            <a:r>
              <a:rPr kumimoji="1" lang="en-US" altLang="ja-JP" sz="1600" dirty="0" smtClean="0">
                <a:solidFill>
                  <a:schemeClr val="bg1">
                    <a:lumMod val="65000"/>
                  </a:schemeClr>
                </a:solidFill>
              </a:rPr>
              <a:t>Z</a:t>
            </a:r>
            <a:r>
              <a:rPr kumimoji="1" lang="ja-JP" altLang="en-US" sz="1600" dirty="0" smtClean="0">
                <a:solidFill>
                  <a:schemeClr val="bg1">
                    <a:lumMod val="65000"/>
                  </a:schemeClr>
                </a:solidFill>
              </a:rPr>
              <a:t> </a:t>
            </a:r>
            <a:r>
              <a:rPr kumimoji="1" lang="en-US" altLang="ja-JP" sz="1600" dirty="0" smtClean="0">
                <a:solidFill>
                  <a:schemeClr val="bg1">
                    <a:lumMod val="65000"/>
                  </a:schemeClr>
                </a:solidFill>
              </a:rPr>
              <a:t>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zsh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最も高機能なシェルで</a:t>
            </a:r>
            <a:r>
              <a:rPr kumimoji="1" lang="en-US" altLang="ja-JP" sz="1200" dirty="0" smtClean="0">
                <a:solidFill>
                  <a:schemeClr val="bg1">
                    <a:lumMod val="65000"/>
                  </a:schemeClr>
                </a:solidFill>
              </a:rPr>
              <a:t> </a:t>
            </a:r>
            <a:r>
              <a:rPr kumimoji="1" lang="en-US" altLang="ja-JP" sz="1200" dirty="0" err="1" smtClean="0">
                <a:solidFill>
                  <a:schemeClr val="bg1">
                    <a:lumMod val="65000"/>
                  </a:schemeClr>
                </a:solidFill>
              </a:rPr>
              <a:t>sh</a:t>
            </a:r>
            <a:r>
              <a:rPr kumimoji="1" lang="ja-JP" altLang="en-US" sz="1200" dirty="0" smtClean="0">
                <a:solidFill>
                  <a:schemeClr val="bg1">
                    <a:lumMod val="65000"/>
                  </a:schemeClr>
                </a:solidFill>
              </a:rPr>
              <a:t>，</a:t>
            </a:r>
            <a:r>
              <a:rPr kumimoji="1" lang="en-US" altLang="ja-JP" sz="1200" dirty="0" smtClean="0">
                <a:solidFill>
                  <a:schemeClr val="bg1">
                    <a:lumMod val="65000"/>
                  </a:schemeClr>
                </a:solidFill>
              </a:rPr>
              <a:t>ash</a:t>
            </a:r>
            <a:r>
              <a:rPr kumimoji="1" lang="ja-JP" altLang="en-US" sz="1200" dirty="0" smtClean="0">
                <a:solidFill>
                  <a:schemeClr val="bg1">
                    <a:lumMod val="65000"/>
                  </a:schemeClr>
                </a:solidFill>
              </a:rPr>
              <a:t>，</a:t>
            </a:r>
            <a:r>
              <a:rPr kumimoji="1" lang="en-US" altLang="ja-JP" sz="1200" dirty="0" smtClean="0">
                <a:solidFill>
                  <a:schemeClr val="bg1">
                    <a:lumMod val="65000"/>
                  </a:schemeClr>
                </a:solidFill>
              </a:rPr>
              <a:t>bash</a:t>
            </a:r>
            <a:r>
              <a:rPr kumimoji="1" lang="ja-JP" altLang="en-US" sz="1200" dirty="0" smtClean="0">
                <a:solidFill>
                  <a:schemeClr val="bg1">
                    <a:lumMod val="65000"/>
                  </a:schemeClr>
                </a:solidFill>
              </a:rPr>
              <a:t>，</a:t>
            </a:r>
            <a:r>
              <a:rPr kumimoji="1" lang="en-US" altLang="ja-JP" sz="1200" dirty="0" err="1" smtClean="0">
                <a:solidFill>
                  <a:schemeClr val="bg1">
                    <a:lumMod val="65000"/>
                  </a:schemeClr>
                </a:solidFill>
              </a:rPr>
              <a:t>csh</a:t>
            </a:r>
            <a:r>
              <a:rPr kumimoji="1" lang="ja-JP" altLang="en-US" sz="1200" dirty="0" smtClean="0">
                <a:solidFill>
                  <a:schemeClr val="bg1">
                    <a:lumMod val="65000"/>
                  </a:schemeClr>
                </a:solidFill>
              </a:rPr>
              <a:t>，</a:t>
            </a:r>
            <a:r>
              <a:rPr kumimoji="1" lang="en-US" altLang="ja-JP" sz="1200" dirty="0" err="1" smtClean="0">
                <a:solidFill>
                  <a:schemeClr val="bg1">
                    <a:lumMod val="65000"/>
                  </a:schemeClr>
                </a:solidFill>
              </a:rPr>
              <a:t>ksh</a:t>
            </a:r>
            <a:r>
              <a:rPr kumimoji="1" lang="ja-JP" altLang="en-US" sz="1200" dirty="0" smtClean="0">
                <a:solidFill>
                  <a:schemeClr val="bg1">
                    <a:lumMod val="65000"/>
                  </a:schemeClr>
                </a:solidFill>
              </a:rPr>
              <a:t>，</a:t>
            </a:r>
            <a:r>
              <a:rPr kumimoji="1" lang="en-US" altLang="ja-JP" sz="1200" dirty="0" err="1" smtClean="0">
                <a:solidFill>
                  <a:schemeClr val="bg1">
                    <a:lumMod val="65000"/>
                  </a:schemeClr>
                </a:solidFill>
              </a:rPr>
              <a:t>tcsh</a:t>
            </a:r>
            <a:r>
              <a:rPr kumimoji="1" lang="ja-JP" altLang="en-US" sz="1200" dirty="0">
                <a:solidFill>
                  <a:schemeClr val="bg1">
                    <a:lumMod val="65000"/>
                  </a:schemeClr>
                </a:solidFill>
              </a:rPr>
              <a:t> </a:t>
            </a:r>
            <a:r>
              <a:rPr kumimoji="1" lang="ja-JP" altLang="en-US" sz="1200" dirty="0" smtClean="0">
                <a:solidFill>
                  <a:schemeClr val="bg1">
                    <a:lumMod val="65000"/>
                  </a:schemeClr>
                </a:solidFill>
              </a:rPr>
              <a:t>の上位互換機能を持つ</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44572738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rgbClr val="00CC33"/>
                </a:solidFill>
                <a:latin typeface="Courier"/>
                <a:cs typeface="Courier"/>
              </a:rPr>
              <a:t>e</a:t>
            </a:r>
            <a:r>
              <a:rPr kumimoji="1" lang="en-US" altLang="ja-JP" sz="2000" dirty="0" smtClean="0">
                <a:solidFill>
                  <a:srgbClr val="00CC33"/>
                </a:solidFill>
                <a:latin typeface="Courier"/>
                <a:cs typeface="Courier"/>
              </a:rPr>
              <a:t>xit</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書式</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exit [</a:t>
            </a:r>
            <a:r>
              <a:rPr kumimoji="1" lang="en-US" altLang="ja-JP" sz="1600" dirty="0" err="1" smtClean="0">
                <a:solidFill>
                  <a:srgbClr val="00CC33"/>
                </a:solidFill>
                <a:latin typeface="Courier"/>
                <a:cs typeface="Courier"/>
              </a:rPr>
              <a:t>num</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mn-ea"/>
                <a:cs typeface="Courier"/>
              </a:rPr>
              <a:t>意味</a:t>
            </a:r>
            <a:r>
              <a:rPr kumimoji="1" lang="en-US" altLang="ja-JP" sz="1600" dirty="0" smtClean="0">
                <a:solidFill>
                  <a:schemeClr val="bg1">
                    <a:lumMod val="65000"/>
                  </a:schemeClr>
                </a:solidFill>
                <a:latin typeface="+mn-ea"/>
                <a:cs typeface="Courier"/>
              </a:rPr>
              <a:t>:</a:t>
            </a:r>
            <a:r>
              <a:rPr kumimoji="1" lang="en-US" altLang="ja-JP" sz="1600" dirty="0">
                <a:solidFill>
                  <a:schemeClr val="bg1">
                    <a:lumMod val="65000"/>
                  </a:schemeClr>
                </a:solidFill>
                <a:latin typeface="Courier"/>
                <a:cs typeface="Courier"/>
              </a:rPr>
              <a:t> </a:t>
            </a:r>
            <a:r>
              <a:rPr kumimoji="1" lang="en-US" altLang="ja-JP" sz="1600" dirty="0" err="1" smtClean="0">
                <a:solidFill>
                  <a:schemeClr val="bg1">
                    <a:lumMod val="65000"/>
                  </a:schemeClr>
                </a:solidFill>
                <a:latin typeface="Courier"/>
                <a:cs typeface="Courier"/>
              </a:rPr>
              <a:t>num</a:t>
            </a: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latin typeface="Courier"/>
                <a:cs typeface="Courier"/>
              </a:rPr>
              <a:t>を終了コードとして現在のプロセスを終了する</a:t>
            </a: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384305558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a:solidFill>
                  <a:srgbClr val="00CC33"/>
                </a:solidFill>
                <a:latin typeface="Courier"/>
                <a:cs typeface="Courier"/>
              </a:rPr>
              <a:t>e</a:t>
            </a:r>
            <a:r>
              <a:rPr kumimoji="1" lang="en-US" altLang="ja-JP" sz="2000" dirty="0" smtClean="0">
                <a:solidFill>
                  <a:srgbClr val="00CC33"/>
                </a:solidFill>
                <a:latin typeface="Courier"/>
                <a:cs typeface="Courier"/>
              </a:rPr>
              <a:t>xit</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書式</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exit [</a:t>
            </a:r>
            <a:r>
              <a:rPr kumimoji="1" lang="en-US" altLang="ja-JP" sz="1600" dirty="0" err="1" smtClean="0">
                <a:solidFill>
                  <a:srgbClr val="00CC33"/>
                </a:solidFill>
                <a:latin typeface="Courier"/>
                <a:cs typeface="Courier"/>
              </a:rPr>
              <a:t>num</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mn-ea"/>
                <a:cs typeface="Courier"/>
              </a:rPr>
              <a:t>意味</a:t>
            </a:r>
            <a:r>
              <a:rPr kumimoji="1" lang="en-US" altLang="ja-JP" sz="1600" dirty="0" smtClean="0">
                <a:solidFill>
                  <a:schemeClr val="bg1">
                    <a:lumMod val="65000"/>
                  </a:schemeClr>
                </a:solidFill>
                <a:latin typeface="+mn-ea"/>
                <a:cs typeface="Courier"/>
              </a:rPr>
              <a:t>:</a:t>
            </a:r>
            <a:r>
              <a:rPr kumimoji="1" lang="en-US" altLang="ja-JP" sz="1600" dirty="0">
                <a:solidFill>
                  <a:schemeClr val="bg1">
                    <a:lumMod val="65000"/>
                  </a:schemeClr>
                </a:solidFill>
                <a:latin typeface="Courier"/>
                <a:cs typeface="Courier"/>
              </a:rPr>
              <a:t> </a:t>
            </a:r>
            <a:r>
              <a:rPr kumimoji="1" lang="en-US" altLang="ja-JP" sz="1600" dirty="0" err="1" smtClean="0">
                <a:solidFill>
                  <a:schemeClr val="bg1">
                    <a:lumMod val="65000"/>
                  </a:schemeClr>
                </a:solidFill>
                <a:latin typeface="Courier"/>
                <a:cs typeface="Courier"/>
              </a:rPr>
              <a:t>num</a:t>
            </a: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latin typeface="Courier"/>
                <a:cs typeface="Courier"/>
              </a:rPr>
              <a:t>を終了コードとして現在のプロセスを終了する</a:t>
            </a:r>
            <a:endParaRPr kumimoji="1" lang="en-US" altLang="ja-JP" sz="1600" dirty="0" smtClean="0">
              <a:solidFill>
                <a:schemeClr val="bg1">
                  <a:lumMod val="65000"/>
                </a:schemeClr>
              </a:solidFill>
              <a:latin typeface="Courier"/>
              <a:cs typeface="Courier"/>
            </a:endParaRPr>
          </a:p>
          <a:p>
            <a:pPr lvl="1"/>
            <a:r>
              <a:rPr kumimoji="1" lang="en-US" altLang="ja-JP" sz="1600" dirty="0" err="1">
                <a:solidFill>
                  <a:schemeClr val="bg1">
                    <a:lumMod val="65000"/>
                  </a:schemeClr>
                </a:solidFill>
                <a:latin typeface="Courier"/>
                <a:cs typeface="Courier"/>
              </a:rPr>
              <a:t>n</a:t>
            </a:r>
            <a:r>
              <a:rPr kumimoji="1" lang="en-US" altLang="ja-JP" sz="1600" dirty="0" err="1" smtClean="0">
                <a:solidFill>
                  <a:schemeClr val="bg1">
                    <a:lumMod val="65000"/>
                  </a:schemeClr>
                </a:solidFill>
                <a:latin typeface="Courier"/>
                <a:cs typeface="Courier"/>
              </a:rPr>
              <a:t>um</a:t>
            </a: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latin typeface="Courier"/>
                <a:cs typeface="Courier"/>
              </a:rPr>
              <a:t>を省略した場合，</a:t>
            </a:r>
            <a:r>
              <a:rPr kumimoji="1" lang="en-US" altLang="ja-JP" sz="1600" dirty="0" smtClean="0">
                <a:solidFill>
                  <a:schemeClr val="bg1">
                    <a:lumMod val="65000"/>
                  </a:schemeClr>
                </a:solidFill>
                <a:latin typeface="+mn-ea"/>
                <a:cs typeface="Courier"/>
              </a:rPr>
              <a:t>0 </a:t>
            </a:r>
            <a:r>
              <a:rPr kumimoji="1" lang="ja-JP" altLang="en-US" sz="1600" dirty="0" smtClean="0">
                <a:solidFill>
                  <a:schemeClr val="bg1">
                    <a:lumMod val="65000"/>
                  </a:schemeClr>
                </a:solidFill>
                <a:latin typeface="+mn-ea"/>
                <a:cs typeface="Courier"/>
              </a:rPr>
              <a:t>になる</a:t>
            </a:r>
            <a:endParaRPr kumimoji="1" lang="en-US" altLang="ja-JP" sz="1600" dirty="0" smtClean="0">
              <a:solidFill>
                <a:schemeClr val="bg1">
                  <a:lumMod val="65000"/>
                </a:schemeClr>
              </a:solidFill>
              <a:latin typeface="+mn-ea"/>
              <a:cs typeface="Courier"/>
            </a:endParaRPr>
          </a:p>
          <a:p>
            <a:pPr lvl="1"/>
            <a:r>
              <a:rPr kumimoji="1" lang="en-US" altLang="ja-JP" sz="1600" dirty="0" smtClean="0">
                <a:solidFill>
                  <a:schemeClr val="bg1">
                    <a:lumMod val="65000"/>
                  </a:schemeClr>
                </a:solidFill>
                <a:latin typeface="+mn-ea"/>
                <a:cs typeface="Courier"/>
              </a:rPr>
              <a:t>0 – 255 </a:t>
            </a:r>
            <a:r>
              <a:rPr kumimoji="1" lang="ja-JP" altLang="en-US" sz="1600" dirty="0" smtClean="0">
                <a:solidFill>
                  <a:schemeClr val="bg1">
                    <a:lumMod val="65000"/>
                  </a:schemeClr>
                </a:solidFill>
                <a:latin typeface="+mn-ea"/>
                <a:cs typeface="Courier"/>
              </a:rPr>
              <a:t>までの値しか設定できないが，それ以上を書くと，</a:t>
            </a:r>
            <a:r>
              <a:rPr kumimoji="1" lang="en-US" altLang="ja-JP" sz="1600" dirty="0" smtClean="0">
                <a:solidFill>
                  <a:schemeClr val="bg1">
                    <a:lumMod val="65000"/>
                  </a:schemeClr>
                </a:solidFill>
                <a:latin typeface="+mn-ea"/>
                <a:cs typeface="Courier"/>
              </a:rPr>
              <a:t>256 </a:t>
            </a:r>
            <a:r>
              <a:rPr kumimoji="1" lang="ja-JP" altLang="en-US" sz="1600" dirty="0" smtClean="0">
                <a:solidFill>
                  <a:schemeClr val="bg1">
                    <a:lumMod val="65000"/>
                  </a:schemeClr>
                </a:solidFill>
                <a:latin typeface="+mn-ea"/>
                <a:cs typeface="Courier"/>
              </a:rPr>
              <a:t>で割った余りになる</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4464979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rgbClr val="00CC33"/>
                </a:solidFill>
                <a:latin typeface="Courier"/>
                <a:cs typeface="Courier"/>
              </a:rPr>
              <a:t>return</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0992083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rgbClr val="00CC33"/>
                </a:solidFill>
                <a:latin typeface="Courier"/>
                <a:cs typeface="Courier"/>
              </a:rPr>
              <a:t>return</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書式</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return [</a:t>
            </a:r>
            <a:r>
              <a:rPr kumimoji="1" lang="en-US" altLang="ja-JP" sz="1600" dirty="0" err="1" smtClean="0">
                <a:solidFill>
                  <a:srgbClr val="00CC33"/>
                </a:solidFill>
                <a:latin typeface="Courier"/>
                <a:cs typeface="Courier"/>
              </a:rPr>
              <a:t>num</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mn-ea"/>
                <a:cs typeface="Courier"/>
              </a:rPr>
              <a:t>意味</a:t>
            </a:r>
            <a:r>
              <a:rPr kumimoji="1" lang="en-US" altLang="ja-JP" sz="1600" dirty="0" smtClean="0">
                <a:solidFill>
                  <a:schemeClr val="bg1">
                    <a:lumMod val="65000"/>
                  </a:schemeClr>
                </a:solidFill>
                <a:latin typeface="+mn-ea"/>
                <a:cs typeface="Courier"/>
              </a:rPr>
              <a:t>:</a:t>
            </a:r>
            <a:r>
              <a:rPr kumimoji="1" lang="en-US" altLang="ja-JP" sz="1600" dirty="0">
                <a:solidFill>
                  <a:schemeClr val="bg1">
                    <a:lumMod val="65000"/>
                  </a:schemeClr>
                </a:solidFill>
                <a:latin typeface="Courier"/>
                <a:cs typeface="Courier"/>
              </a:rPr>
              <a:t> </a:t>
            </a:r>
            <a:r>
              <a:rPr kumimoji="1" lang="en-US" altLang="ja-JP" sz="1600" dirty="0" err="1" smtClean="0">
                <a:solidFill>
                  <a:schemeClr val="bg1">
                    <a:lumMod val="65000"/>
                  </a:schemeClr>
                </a:solidFill>
                <a:latin typeface="Courier"/>
                <a:cs typeface="Courier"/>
              </a:rPr>
              <a:t>num</a:t>
            </a: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latin typeface="Courier"/>
                <a:cs typeface="Courier"/>
              </a:rPr>
              <a:t>を戻り値（終了コード）として関数を終了する</a:t>
            </a: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255758458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rgbClr val="00CC33"/>
                </a:solidFill>
                <a:latin typeface="Courier"/>
                <a:cs typeface="Courier"/>
              </a:rPr>
              <a:t>return</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書式</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return [</a:t>
            </a:r>
            <a:r>
              <a:rPr kumimoji="1" lang="en-US" altLang="ja-JP" sz="1600" dirty="0" err="1" smtClean="0">
                <a:solidFill>
                  <a:srgbClr val="00CC33"/>
                </a:solidFill>
                <a:latin typeface="Courier"/>
                <a:cs typeface="Courier"/>
              </a:rPr>
              <a:t>num</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mn-ea"/>
                <a:cs typeface="Courier"/>
              </a:rPr>
              <a:t>意味</a:t>
            </a:r>
            <a:r>
              <a:rPr kumimoji="1" lang="en-US" altLang="ja-JP" sz="1600" dirty="0" smtClean="0">
                <a:solidFill>
                  <a:schemeClr val="bg1">
                    <a:lumMod val="65000"/>
                  </a:schemeClr>
                </a:solidFill>
                <a:latin typeface="+mn-ea"/>
                <a:cs typeface="Courier"/>
              </a:rPr>
              <a:t>:</a:t>
            </a:r>
            <a:r>
              <a:rPr kumimoji="1" lang="en-US" altLang="ja-JP" sz="1600" dirty="0">
                <a:solidFill>
                  <a:schemeClr val="bg1">
                    <a:lumMod val="65000"/>
                  </a:schemeClr>
                </a:solidFill>
                <a:latin typeface="Courier"/>
                <a:cs typeface="Courier"/>
              </a:rPr>
              <a:t> </a:t>
            </a:r>
            <a:r>
              <a:rPr kumimoji="1" lang="en-US" altLang="ja-JP" sz="1600" dirty="0" err="1" smtClean="0">
                <a:solidFill>
                  <a:schemeClr val="bg1">
                    <a:lumMod val="65000"/>
                  </a:schemeClr>
                </a:solidFill>
                <a:latin typeface="Courier"/>
                <a:cs typeface="Courier"/>
              </a:rPr>
              <a:t>num</a:t>
            </a: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latin typeface="Courier"/>
                <a:cs typeface="Courier"/>
              </a:rPr>
              <a:t>を戻り値（終了コード）として関数を終了する</a:t>
            </a:r>
            <a:endParaRPr kumimoji="1" lang="en-US" altLang="ja-JP" sz="1600" dirty="0" smtClean="0">
              <a:solidFill>
                <a:schemeClr val="bg1">
                  <a:lumMod val="65000"/>
                </a:schemeClr>
              </a:solidFill>
              <a:latin typeface="Courier"/>
              <a:cs typeface="Courier"/>
            </a:endParaRPr>
          </a:p>
          <a:p>
            <a:pPr lvl="1"/>
            <a:r>
              <a:rPr kumimoji="1" lang="en-US" altLang="ja-JP" sz="1600" dirty="0" err="1">
                <a:solidFill>
                  <a:schemeClr val="bg1">
                    <a:lumMod val="65000"/>
                  </a:schemeClr>
                </a:solidFill>
                <a:latin typeface="Courier"/>
                <a:cs typeface="Courier"/>
              </a:rPr>
              <a:t>num</a:t>
            </a:r>
            <a:r>
              <a:rPr kumimoji="1" lang="en-US" altLang="ja-JP" sz="1600" dirty="0">
                <a:solidFill>
                  <a:schemeClr val="bg1">
                    <a:lumMod val="65000"/>
                  </a:schemeClr>
                </a:solidFill>
                <a:latin typeface="Courier"/>
                <a:cs typeface="Courier"/>
              </a:rPr>
              <a:t> </a:t>
            </a:r>
            <a:r>
              <a:rPr kumimoji="1" lang="ja-JP" altLang="en-US" sz="1600" dirty="0">
                <a:solidFill>
                  <a:schemeClr val="bg1">
                    <a:lumMod val="65000"/>
                  </a:schemeClr>
                </a:solidFill>
                <a:latin typeface="Courier"/>
                <a:cs typeface="Courier"/>
              </a:rPr>
              <a:t>を省略した場合，</a:t>
            </a:r>
            <a:r>
              <a:rPr kumimoji="1" lang="en-US" altLang="ja-JP" sz="1600" dirty="0">
                <a:solidFill>
                  <a:schemeClr val="bg1">
                    <a:lumMod val="65000"/>
                  </a:schemeClr>
                </a:solidFill>
                <a:latin typeface="+mn-ea"/>
                <a:cs typeface="Courier"/>
              </a:rPr>
              <a:t>0 </a:t>
            </a:r>
            <a:r>
              <a:rPr kumimoji="1" lang="ja-JP" altLang="en-US" sz="1600" dirty="0">
                <a:solidFill>
                  <a:schemeClr val="bg1">
                    <a:lumMod val="65000"/>
                  </a:schemeClr>
                </a:solidFill>
                <a:latin typeface="+mn-ea"/>
                <a:cs typeface="Courier"/>
              </a:rPr>
              <a:t>になる</a:t>
            </a:r>
            <a:endParaRPr kumimoji="1" lang="en-US" altLang="ja-JP" sz="1600" dirty="0">
              <a:solidFill>
                <a:schemeClr val="bg1">
                  <a:lumMod val="65000"/>
                </a:schemeClr>
              </a:solidFill>
              <a:latin typeface="+mn-ea"/>
              <a:cs typeface="Courier"/>
            </a:endParaRPr>
          </a:p>
          <a:p>
            <a:pPr lvl="1"/>
            <a:r>
              <a:rPr kumimoji="1" lang="en-US" altLang="ja-JP" sz="1600" dirty="0">
                <a:solidFill>
                  <a:schemeClr val="bg1">
                    <a:lumMod val="65000"/>
                  </a:schemeClr>
                </a:solidFill>
                <a:latin typeface="+mn-ea"/>
                <a:cs typeface="Courier"/>
              </a:rPr>
              <a:t>0 – 255 </a:t>
            </a:r>
            <a:r>
              <a:rPr kumimoji="1" lang="ja-JP" altLang="en-US" sz="1600" dirty="0">
                <a:solidFill>
                  <a:schemeClr val="bg1">
                    <a:lumMod val="65000"/>
                  </a:schemeClr>
                </a:solidFill>
                <a:latin typeface="+mn-ea"/>
                <a:cs typeface="Courier"/>
              </a:rPr>
              <a:t>までの値しか設定できないが，それ以上を書くと，</a:t>
            </a:r>
            <a:r>
              <a:rPr kumimoji="1" lang="en-US" altLang="ja-JP" sz="1600" dirty="0">
                <a:solidFill>
                  <a:schemeClr val="bg1">
                    <a:lumMod val="65000"/>
                  </a:schemeClr>
                </a:solidFill>
                <a:latin typeface="+mn-ea"/>
                <a:cs typeface="Courier"/>
              </a:rPr>
              <a:t>256 </a:t>
            </a:r>
            <a:r>
              <a:rPr kumimoji="1" lang="ja-JP" altLang="en-US" sz="1600" dirty="0">
                <a:solidFill>
                  <a:schemeClr val="bg1">
                    <a:lumMod val="65000"/>
                  </a:schemeClr>
                </a:solidFill>
                <a:latin typeface="+mn-ea"/>
                <a:cs typeface="Courier"/>
              </a:rPr>
              <a:t>で割った余りになる</a:t>
            </a:r>
            <a:endParaRPr kumimoji="1" lang="en-US" altLang="ja-JP" sz="1600" dirty="0">
              <a:solidFill>
                <a:schemeClr val="bg1">
                  <a:lumMod val="65000"/>
                </a:schemeClr>
              </a:solidFill>
              <a:latin typeface="+mn-ea"/>
              <a:cs typeface="Courier"/>
            </a:endParaRPr>
          </a:p>
          <a:p>
            <a:pPr marL="457200" lvl="1" indent="0">
              <a:buNone/>
            </a:pP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4132114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rgbClr val="00CC33"/>
                </a:solidFill>
                <a:latin typeface="Courier"/>
                <a:cs typeface="Courier"/>
              </a:rPr>
              <a:t>return</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書式</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return [</a:t>
            </a:r>
            <a:r>
              <a:rPr kumimoji="1" lang="en-US" altLang="ja-JP" sz="1600" dirty="0" err="1" smtClean="0">
                <a:solidFill>
                  <a:srgbClr val="00CC33"/>
                </a:solidFill>
                <a:latin typeface="Courier"/>
                <a:cs typeface="Courier"/>
              </a:rPr>
              <a:t>num</a:t>
            </a:r>
            <a:r>
              <a:rPr kumimoji="1" lang="en-US" altLang="ja-JP" sz="1600" dirty="0" smtClean="0">
                <a:solidFill>
                  <a:srgbClr val="00CC33"/>
                </a:solidFill>
                <a:latin typeface="Courier"/>
                <a:cs typeface="Courier"/>
              </a:rPr>
              <a:t>]</a:t>
            </a:r>
          </a:p>
          <a:p>
            <a:pPr lvl="1"/>
            <a:r>
              <a:rPr kumimoji="1" lang="ja-JP" altLang="en-US" sz="1600" dirty="0" smtClean="0">
                <a:solidFill>
                  <a:schemeClr val="bg1">
                    <a:lumMod val="65000"/>
                  </a:schemeClr>
                </a:solidFill>
                <a:latin typeface="+mn-ea"/>
                <a:cs typeface="Courier"/>
              </a:rPr>
              <a:t>意味</a:t>
            </a:r>
            <a:r>
              <a:rPr kumimoji="1" lang="en-US" altLang="ja-JP" sz="1600" dirty="0" smtClean="0">
                <a:solidFill>
                  <a:schemeClr val="bg1">
                    <a:lumMod val="65000"/>
                  </a:schemeClr>
                </a:solidFill>
                <a:latin typeface="+mn-ea"/>
                <a:cs typeface="Courier"/>
              </a:rPr>
              <a:t>:</a:t>
            </a:r>
            <a:r>
              <a:rPr kumimoji="1" lang="en-US" altLang="ja-JP" sz="1600" dirty="0">
                <a:solidFill>
                  <a:schemeClr val="bg1">
                    <a:lumMod val="65000"/>
                  </a:schemeClr>
                </a:solidFill>
                <a:latin typeface="Courier"/>
                <a:cs typeface="Courier"/>
              </a:rPr>
              <a:t> </a:t>
            </a:r>
            <a:r>
              <a:rPr kumimoji="1" lang="en-US" altLang="ja-JP" sz="1600" dirty="0" err="1" smtClean="0">
                <a:solidFill>
                  <a:schemeClr val="bg1">
                    <a:lumMod val="65000"/>
                  </a:schemeClr>
                </a:solidFill>
                <a:latin typeface="Courier"/>
                <a:cs typeface="Courier"/>
              </a:rPr>
              <a:t>num</a:t>
            </a:r>
            <a:r>
              <a:rPr kumimoji="1" lang="en-US" altLang="ja-JP" sz="1600" dirty="0" smtClean="0">
                <a:solidFill>
                  <a:schemeClr val="bg1">
                    <a:lumMod val="65000"/>
                  </a:schemeClr>
                </a:solidFill>
                <a:latin typeface="Courier"/>
                <a:cs typeface="Courier"/>
              </a:rPr>
              <a:t> </a:t>
            </a:r>
            <a:r>
              <a:rPr kumimoji="1" lang="ja-JP" altLang="en-US" sz="1600" dirty="0" smtClean="0">
                <a:solidFill>
                  <a:schemeClr val="bg1">
                    <a:lumMod val="65000"/>
                  </a:schemeClr>
                </a:solidFill>
                <a:latin typeface="Courier"/>
                <a:cs typeface="Courier"/>
              </a:rPr>
              <a:t>を戻り値（終了コード）として関数を終了する</a:t>
            </a:r>
            <a:endParaRPr kumimoji="1" lang="en-US" altLang="ja-JP" sz="1600" dirty="0" smtClean="0">
              <a:solidFill>
                <a:schemeClr val="bg1">
                  <a:lumMod val="65000"/>
                </a:schemeClr>
              </a:solidFill>
              <a:latin typeface="Courier"/>
              <a:cs typeface="Courier"/>
            </a:endParaRPr>
          </a:p>
          <a:p>
            <a:pPr lvl="1"/>
            <a:r>
              <a:rPr kumimoji="1" lang="en-US" altLang="ja-JP" sz="1600" dirty="0" err="1">
                <a:solidFill>
                  <a:schemeClr val="bg1">
                    <a:lumMod val="65000"/>
                  </a:schemeClr>
                </a:solidFill>
                <a:latin typeface="Courier"/>
                <a:cs typeface="Courier"/>
              </a:rPr>
              <a:t>num</a:t>
            </a:r>
            <a:r>
              <a:rPr kumimoji="1" lang="en-US" altLang="ja-JP" sz="1600" dirty="0">
                <a:solidFill>
                  <a:schemeClr val="bg1">
                    <a:lumMod val="65000"/>
                  </a:schemeClr>
                </a:solidFill>
                <a:latin typeface="Courier"/>
                <a:cs typeface="Courier"/>
              </a:rPr>
              <a:t> </a:t>
            </a:r>
            <a:r>
              <a:rPr kumimoji="1" lang="ja-JP" altLang="en-US" sz="1600" dirty="0">
                <a:solidFill>
                  <a:schemeClr val="bg1">
                    <a:lumMod val="65000"/>
                  </a:schemeClr>
                </a:solidFill>
                <a:latin typeface="Courier"/>
                <a:cs typeface="Courier"/>
              </a:rPr>
              <a:t>を省略した場合，</a:t>
            </a:r>
            <a:r>
              <a:rPr kumimoji="1" lang="en-US" altLang="ja-JP" sz="1600" dirty="0">
                <a:solidFill>
                  <a:schemeClr val="bg1">
                    <a:lumMod val="65000"/>
                  </a:schemeClr>
                </a:solidFill>
                <a:latin typeface="+mn-ea"/>
                <a:cs typeface="Courier"/>
              </a:rPr>
              <a:t>0 </a:t>
            </a:r>
            <a:r>
              <a:rPr kumimoji="1" lang="ja-JP" altLang="en-US" sz="1600" dirty="0">
                <a:solidFill>
                  <a:schemeClr val="bg1">
                    <a:lumMod val="65000"/>
                  </a:schemeClr>
                </a:solidFill>
                <a:latin typeface="+mn-ea"/>
                <a:cs typeface="Courier"/>
              </a:rPr>
              <a:t>になる</a:t>
            </a:r>
            <a:endParaRPr kumimoji="1" lang="en-US" altLang="ja-JP" sz="1600" dirty="0">
              <a:solidFill>
                <a:schemeClr val="bg1">
                  <a:lumMod val="65000"/>
                </a:schemeClr>
              </a:solidFill>
              <a:latin typeface="+mn-ea"/>
              <a:cs typeface="Courier"/>
            </a:endParaRPr>
          </a:p>
          <a:p>
            <a:pPr lvl="1"/>
            <a:r>
              <a:rPr kumimoji="1" lang="en-US" altLang="ja-JP" sz="1600" dirty="0">
                <a:solidFill>
                  <a:schemeClr val="bg1">
                    <a:lumMod val="65000"/>
                  </a:schemeClr>
                </a:solidFill>
                <a:latin typeface="+mn-ea"/>
                <a:cs typeface="Courier"/>
              </a:rPr>
              <a:t>0 – 255 </a:t>
            </a:r>
            <a:r>
              <a:rPr kumimoji="1" lang="ja-JP" altLang="en-US" sz="1600" dirty="0">
                <a:solidFill>
                  <a:schemeClr val="bg1">
                    <a:lumMod val="65000"/>
                  </a:schemeClr>
                </a:solidFill>
                <a:latin typeface="+mn-ea"/>
                <a:cs typeface="Courier"/>
              </a:rPr>
              <a:t>までの値しか設定できないが，それ以上を書くと，</a:t>
            </a:r>
            <a:r>
              <a:rPr kumimoji="1" lang="en-US" altLang="ja-JP" sz="1600" dirty="0">
                <a:solidFill>
                  <a:schemeClr val="bg1">
                    <a:lumMod val="65000"/>
                  </a:schemeClr>
                </a:solidFill>
                <a:latin typeface="+mn-ea"/>
                <a:cs typeface="Courier"/>
              </a:rPr>
              <a:t>256 </a:t>
            </a:r>
            <a:r>
              <a:rPr kumimoji="1" lang="ja-JP" altLang="en-US" sz="1600" dirty="0">
                <a:solidFill>
                  <a:schemeClr val="bg1">
                    <a:lumMod val="65000"/>
                  </a:schemeClr>
                </a:solidFill>
                <a:latin typeface="+mn-ea"/>
                <a:cs typeface="Courier"/>
              </a:rPr>
              <a:t>で割った余りになる</a:t>
            </a:r>
            <a:endParaRPr kumimoji="1" lang="en-US" altLang="ja-JP" sz="1600" dirty="0">
              <a:solidFill>
                <a:schemeClr val="bg1">
                  <a:lumMod val="65000"/>
                </a:schemeClr>
              </a:solidFill>
              <a:latin typeface="+mn-ea"/>
              <a:cs typeface="Courier"/>
            </a:endParaRPr>
          </a:p>
          <a:p>
            <a:pPr marL="457200" lvl="1" indent="0">
              <a:buNone/>
            </a:pPr>
            <a:endParaRPr kumimoji="1" lang="en-US" altLang="ja-JP" sz="1600" dirty="0" smtClean="0">
              <a:solidFill>
                <a:schemeClr val="bg1">
                  <a:lumMod val="65000"/>
                </a:schemeClr>
              </a:solidFill>
              <a:latin typeface="Courier"/>
              <a:cs typeface="Courier"/>
            </a:endParaRPr>
          </a:p>
        </p:txBody>
      </p:sp>
    </p:spTree>
    <p:extLst>
      <p:ext uri="{BB962C8B-B14F-4D97-AF65-F5344CB8AC3E}">
        <p14:creationId xmlns:p14="http://schemas.microsoft.com/office/powerpoint/2010/main" val="37273489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シェルの組み込みコマンド</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rgbClr val="A6A6A6"/>
                </a:solidFill>
                <a:latin typeface="Courier"/>
                <a:cs typeface="Courier"/>
              </a:rPr>
              <a:t>その他にも</a:t>
            </a:r>
            <a:r>
              <a:rPr kumimoji="1" lang="en-US" altLang="ja-JP" sz="2000" dirty="0" smtClean="0">
                <a:solidFill>
                  <a:srgbClr val="A6A6A6"/>
                </a:solidFill>
                <a:latin typeface="Courier"/>
                <a:cs typeface="Courier"/>
              </a:rPr>
              <a:t> exec, local, shift, kill, trap, continue, break, export, read, echo, type</a:t>
            </a:r>
            <a:r>
              <a:rPr kumimoji="1" lang="ja-JP" altLang="en-US" sz="2000" dirty="0" smtClean="0">
                <a:solidFill>
                  <a:srgbClr val="A6A6A6"/>
                </a:solidFill>
                <a:latin typeface="Courier"/>
                <a:cs typeface="Courier"/>
              </a:rPr>
              <a:t> などがあるので各自チェック</a:t>
            </a:r>
            <a:endParaRPr kumimoji="1" lang="en-US" altLang="ja-JP" sz="1600" dirty="0" smtClean="0">
              <a:solidFill>
                <a:srgbClr val="A6A6A6"/>
              </a:solidFill>
              <a:latin typeface="Courier"/>
              <a:cs typeface="Courier"/>
            </a:endParaRPr>
          </a:p>
        </p:txBody>
      </p:sp>
    </p:spTree>
    <p:extLst>
      <p:ext uri="{BB962C8B-B14F-4D97-AF65-F5344CB8AC3E}">
        <p14:creationId xmlns:p14="http://schemas.microsoft.com/office/powerpoint/2010/main" val="311061228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strike="sngStrike" dirty="0" smtClean="0">
                <a:solidFill>
                  <a:schemeClr val="bg1">
                    <a:lumMod val="65000"/>
                  </a:schemeClr>
                </a:solidFill>
              </a:rPr>
              <a:t>シェルの基本機能</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制御文と</a:t>
            </a:r>
            <a:r>
              <a:rPr kumimoji="1" lang="en-US" altLang="ja-JP" sz="2000" strike="sngStrike" dirty="0" smtClean="0">
                <a:solidFill>
                  <a:schemeClr val="bg1">
                    <a:lumMod val="65000"/>
                  </a:schemeClr>
                </a:solidFill>
              </a:rPr>
              <a:t> test </a:t>
            </a:r>
            <a:r>
              <a:rPr kumimoji="1" lang="ja-JP" altLang="en-US" sz="2000" strike="sngStrike" dirty="0" smtClean="0">
                <a:solidFill>
                  <a:schemeClr val="bg1">
                    <a:lumMod val="65000"/>
                  </a:schemeClr>
                </a:solidFill>
              </a:rPr>
              <a:t>コマンド</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シェルの組み込みコマンド</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dirty="0" smtClean="0">
                <a:solidFill>
                  <a:schemeClr val="bg1">
                    <a:lumMod val="65000"/>
                  </a:schemeClr>
                </a:solidFill>
              </a:rPr>
              <a:t>変数と関数</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28296427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strike="sngStrike" dirty="0" smtClean="0">
                <a:solidFill>
                  <a:schemeClr val="tx1">
                    <a:lumMod val="75000"/>
                    <a:lumOff val="25000"/>
                  </a:schemeClr>
                </a:solidFill>
              </a:rPr>
              <a:t>シェルの基本機能</a:t>
            </a:r>
            <a:r>
              <a:rPr kumimoji="1" lang="ja-JP" altLang="en-US" sz="2000" dirty="0" smtClean="0">
                <a:solidFill>
                  <a:schemeClr val="tx1">
                    <a:lumMod val="75000"/>
                    <a:lumOff val="25000"/>
                  </a:schemeClr>
                </a:solidFill>
              </a:rPr>
              <a:t> </a:t>
            </a:r>
            <a:r>
              <a:rPr kumimoji="1" lang="en-US" altLang="ja-JP" sz="2000" dirty="0" smtClean="0">
                <a:solidFill>
                  <a:schemeClr val="tx1">
                    <a:lumMod val="75000"/>
                    <a:lumOff val="25000"/>
                  </a:schemeClr>
                </a:solidFill>
              </a:rPr>
              <a:t>✔</a:t>
            </a:r>
          </a:p>
          <a:p>
            <a:r>
              <a:rPr kumimoji="1" lang="ja-JP" altLang="en-US" sz="2000" strike="sngStrike" dirty="0" smtClean="0">
                <a:solidFill>
                  <a:schemeClr val="tx1">
                    <a:lumMod val="75000"/>
                    <a:lumOff val="25000"/>
                  </a:schemeClr>
                </a:solidFill>
              </a:rPr>
              <a:t>制御文と</a:t>
            </a:r>
            <a:r>
              <a:rPr kumimoji="1" lang="en-US" altLang="ja-JP" sz="2000" strike="sngStrike" dirty="0" smtClean="0">
                <a:solidFill>
                  <a:schemeClr val="tx1">
                    <a:lumMod val="75000"/>
                    <a:lumOff val="25000"/>
                  </a:schemeClr>
                </a:solidFill>
              </a:rPr>
              <a:t> test </a:t>
            </a:r>
            <a:r>
              <a:rPr kumimoji="1" lang="ja-JP" altLang="en-US" sz="2000" strike="sngStrike" dirty="0" smtClean="0">
                <a:solidFill>
                  <a:schemeClr val="tx1">
                    <a:lumMod val="75000"/>
                    <a:lumOff val="25000"/>
                  </a:schemeClr>
                </a:solidFill>
              </a:rPr>
              <a:t>コマンド</a:t>
            </a:r>
            <a:r>
              <a:rPr kumimoji="1" lang="ja-JP" altLang="en-US" sz="2000" dirty="0" smtClean="0">
                <a:solidFill>
                  <a:schemeClr val="tx1">
                    <a:lumMod val="75000"/>
                    <a:lumOff val="25000"/>
                  </a:schemeClr>
                </a:solidFill>
              </a:rPr>
              <a:t> </a:t>
            </a:r>
            <a:r>
              <a:rPr kumimoji="1" lang="en-US" altLang="ja-JP" sz="2000" dirty="0" smtClean="0">
                <a:solidFill>
                  <a:schemeClr val="tx1">
                    <a:lumMod val="75000"/>
                    <a:lumOff val="25000"/>
                  </a:schemeClr>
                </a:solidFill>
              </a:rPr>
              <a:t>✔</a:t>
            </a:r>
          </a:p>
          <a:p>
            <a:r>
              <a:rPr kumimoji="1" lang="ja-JP" altLang="en-US" sz="2000" strike="sngStrike" dirty="0" smtClean="0">
                <a:solidFill>
                  <a:schemeClr val="tx1">
                    <a:lumMod val="75000"/>
                    <a:lumOff val="25000"/>
                  </a:schemeClr>
                </a:solidFill>
              </a:rPr>
              <a:t>シェルの組み込みコマンド</a:t>
            </a:r>
            <a:r>
              <a:rPr kumimoji="1" lang="ja-JP" altLang="en-US" sz="2000" dirty="0" smtClean="0">
                <a:solidFill>
                  <a:schemeClr val="tx1">
                    <a:lumMod val="75000"/>
                    <a:lumOff val="25000"/>
                  </a:schemeClr>
                </a:solidFill>
              </a:rPr>
              <a:t> </a:t>
            </a:r>
            <a:r>
              <a:rPr kumimoji="1" lang="en-US" altLang="ja-JP" sz="2000" dirty="0" smtClean="0">
                <a:solidFill>
                  <a:schemeClr val="tx1">
                    <a:lumMod val="75000"/>
                    <a:lumOff val="25000"/>
                  </a:schemeClr>
                </a:solidFill>
              </a:rPr>
              <a:t>✔</a:t>
            </a:r>
          </a:p>
          <a:p>
            <a:r>
              <a:rPr kumimoji="1" lang="ja-JP" altLang="en-US" sz="2000" dirty="0" smtClean="0">
                <a:solidFill>
                  <a:schemeClr val="bg1">
                    <a:lumMod val="65000"/>
                  </a:schemeClr>
                </a:solidFill>
              </a:rPr>
              <a:t>変数と関数</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84846161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Tree>
    <p:extLst>
      <p:ext uri="{BB962C8B-B14F-4D97-AF65-F5344CB8AC3E}">
        <p14:creationId xmlns:p14="http://schemas.microsoft.com/office/powerpoint/2010/main" val="3248552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 互換</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14189873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変数と関数</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09899840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変数と関数</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変数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シェルの基本機能</a:t>
            </a:r>
            <a:endParaRPr kumimoji="1" lang="en-US" altLang="ja-JP" sz="16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65597590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変数と関数</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変数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シェルの基本機能</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a</a:t>
            </a:r>
            <a:r>
              <a:rPr kumimoji="1" lang="en-US" altLang="ja-JP" sz="1600" dirty="0" smtClean="0">
                <a:solidFill>
                  <a:srgbClr val="00CC33"/>
                </a:solidFill>
                <a:latin typeface="Courier"/>
                <a:cs typeface="Courier"/>
              </a:rPr>
              <a:t>=123</a:t>
            </a: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$a</a:t>
            </a:r>
          </a:p>
          <a:p>
            <a:pPr lvl="1"/>
            <a:endParaRPr kumimoji="1" lang="en-US" altLang="ja-JP" sz="16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1246884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変数と関数</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変数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シェルの基本機能</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a</a:t>
            </a:r>
            <a:r>
              <a:rPr kumimoji="1" lang="en-US" altLang="ja-JP" sz="1600" dirty="0" smtClean="0">
                <a:solidFill>
                  <a:srgbClr val="00CC33"/>
                </a:solidFill>
                <a:latin typeface="Courier"/>
                <a:cs typeface="Courier"/>
              </a:rPr>
              <a:t>=123</a:t>
            </a: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$a</a:t>
            </a:r>
          </a:p>
          <a:p>
            <a:pPr lvl="1"/>
            <a:r>
              <a:rPr kumimoji="1" lang="ja-JP" altLang="en-US" sz="1600" dirty="0" smtClean="0">
                <a:solidFill>
                  <a:schemeClr val="bg1">
                    <a:lumMod val="65000"/>
                  </a:schemeClr>
                </a:solidFill>
              </a:rPr>
              <a:t>拡張的な変数展開がある</a:t>
            </a:r>
            <a:endParaRPr kumimoji="1" lang="en-US" altLang="ja-JP" sz="16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560484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変数展開</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83173951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変数展開</a:t>
            </a:r>
            <a:endParaRPr kumimoji="1" lang="en-US" altLang="ja-JP" sz="2000" dirty="0" smtClean="0">
              <a:solidFill>
                <a:schemeClr val="bg1">
                  <a:lumMod val="65000"/>
                </a:schemeClr>
              </a:solidFill>
            </a:endParaRPr>
          </a:p>
        </p:txBody>
      </p:sp>
      <p:graphicFrame>
        <p:nvGraphicFramePr>
          <p:cNvPr id="5" name="表 4"/>
          <p:cNvGraphicFramePr>
            <a:graphicFrameLocks noGrp="1"/>
          </p:cNvGraphicFramePr>
          <p:nvPr>
            <p:extLst>
              <p:ext uri="{D42A27DB-BD31-4B8C-83A1-F6EECF244321}">
                <p14:modId xmlns:p14="http://schemas.microsoft.com/office/powerpoint/2010/main" val="1780598573"/>
              </p:ext>
            </p:extLst>
          </p:nvPr>
        </p:nvGraphicFramePr>
        <p:xfrm>
          <a:off x="915275" y="1505468"/>
          <a:ext cx="6096000" cy="25958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ja-JP" altLang="en-US" dirty="0" smtClean="0"/>
                        <a:t>大文字小文字編集</a:t>
                      </a:r>
                      <a:endParaRPr kumimoji="1" lang="ja-JP" altLang="en-US" dirty="0"/>
                    </a:p>
                  </a:txBody>
                  <a:tcPr/>
                </a:tc>
                <a:tc>
                  <a:txBody>
                    <a:bodyPr/>
                    <a:lstStyle/>
                    <a:p>
                      <a:endParaRPr kumimoji="1" lang="ja-JP" altLang="en-US"/>
                    </a:p>
                  </a:txBody>
                  <a:tcPr/>
                </a:tc>
              </a:tr>
              <a:tr h="370840">
                <a:tc>
                  <a:txBody>
                    <a:bodyPr/>
                    <a:lstStyle/>
                    <a:p>
                      <a:r>
                        <a:rPr kumimoji="1" lang="en-US" altLang="ja-JP" dirty="0" smtClean="0">
                          <a:latin typeface="Courier"/>
                          <a:cs typeface="Courier"/>
                        </a:rPr>
                        <a:t>${PARAMETER^}</a:t>
                      </a:r>
                      <a:endParaRPr kumimoji="1" lang="ja-JP" altLang="en-US" dirty="0">
                        <a:latin typeface="Courier"/>
                        <a:cs typeface="Courier"/>
                      </a:endParaRPr>
                    </a:p>
                  </a:txBody>
                  <a:tcPr/>
                </a:tc>
                <a:tc>
                  <a:txBody>
                    <a:bodyPr/>
                    <a:lstStyle/>
                    <a:p>
                      <a:r>
                        <a:rPr kumimoji="1" lang="ja-JP" altLang="en-US" dirty="0" smtClean="0"/>
                        <a:t>先頭</a:t>
                      </a:r>
                      <a:r>
                        <a:rPr kumimoji="1" lang="en-US" altLang="ja-JP" dirty="0" smtClean="0"/>
                        <a:t>1</a:t>
                      </a:r>
                      <a:r>
                        <a:rPr kumimoji="1" lang="ja-JP" altLang="en-US" dirty="0" smtClean="0"/>
                        <a:t>文字を大文字化</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すべての文字を大文字化</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先頭</a:t>
                      </a:r>
                      <a:r>
                        <a:rPr kumimoji="1" lang="en-US" altLang="ja-JP" dirty="0" smtClean="0"/>
                        <a:t>1</a:t>
                      </a:r>
                      <a:r>
                        <a:rPr kumimoji="1" lang="ja-JP" altLang="en-US" dirty="0" smtClean="0"/>
                        <a:t>文字を小文字化</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すべての文字を小文字化</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先頭</a:t>
                      </a:r>
                      <a:r>
                        <a:rPr kumimoji="1" lang="en-US" altLang="ja-JP" dirty="0" smtClean="0"/>
                        <a:t>1</a:t>
                      </a:r>
                      <a:r>
                        <a:rPr kumimoji="1" lang="ja-JP" altLang="en-US" dirty="0" smtClean="0"/>
                        <a:t>文字を反転</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a:t>
                      </a:r>
                      <a:endParaRPr kumimoji="1" lang="ja-JP" altLang="en-US" dirty="0" smtClean="0">
                        <a:latin typeface="Courier"/>
                        <a:cs typeface="Courier"/>
                      </a:endParaRPr>
                    </a:p>
                  </a:txBody>
                  <a:tcPr/>
                </a:tc>
                <a:tc>
                  <a:txBody>
                    <a:bodyPr/>
                    <a:lstStyle/>
                    <a:p>
                      <a:r>
                        <a:rPr kumimoji="1" lang="ja-JP" altLang="en-US" dirty="0" smtClean="0"/>
                        <a:t>すべての文字を反転</a:t>
                      </a:r>
                      <a:endParaRPr kumimoji="1" lang="ja-JP" altLang="en-US" dirty="0"/>
                    </a:p>
                  </a:txBody>
                  <a:tcPr/>
                </a:tc>
              </a:tr>
            </a:tbl>
          </a:graphicData>
        </a:graphic>
      </p:graphicFrame>
    </p:spTree>
    <p:extLst>
      <p:ext uri="{BB962C8B-B14F-4D97-AF65-F5344CB8AC3E}">
        <p14:creationId xmlns:p14="http://schemas.microsoft.com/office/powerpoint/2010/main" val="277428086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変数展開</a:t>
            </a:r>
            <a:endParaRPr kumimoji="1" lang="en-US" altLang="ja-JP" sz="2000" dirty="0" smtClean="0">
              <a:solidFill>
                <a:schemeClr val="bg1">
                  <a:lumMod val="65000"/>
                </a:schemeClr>
              </a:solidFill>
            </a:endParaRPr>
          </a:p>
        </p:txBody>
      </p:sp>
      <p:graphicFrame>
        <p:nvGraphicFramePr>
          <p:cNvPr id="6" name="表 5"/>
          <p:cNvGraphicFramePr>
            <a:graphicFrameLocks noGrp="1"/>
          </p:cNvGraphicFramePr>
          <p:nvPr>
            <p:extLst>
              <p:ext uri="{D42A27DB-BD31-4B8C-83A1-F6EECF244321}">
                <p14:modId xmlns:p14="http://schemas.microsoft.com/office/powerpoint/2010/main" val="1278863924"/>
              </p:ext>
            </p:extLst>
          </p:nvPr>
        </p:nvGraphicFramePr>
        <p:xfrm>
          <a:off x="915275" y="1505468"/>
          <a:ext cx="6735772" cy="1854200"/>
        </p:xfrm>
        <a:graphic>
          <a:graphicData uri="http://schemas.openxmlformats.org/drawingml/2006/table">
            <a:tbl>
              <a:tblPr firstRow="1" bandRow="1">
                <a:tableStyleId>{5C22544A-7EE6-4342-B048-85BDC9FD1C3A}</a:tableStyleId>
              </a:tblPr>
              <a:tblGrid>
                <a:gridCol w="3367886"/>
                <a:gridCol w="3367886"/>
              </a:tblGrid>
              <a:tr h="370840">
                <a:tc>
                  <a:txBody>
                    <a:bodyPr/>
                    <a:lstStyle/>
                    <a:p>
                      <a:r>
                        <a:rPr kumimoji="1" lang="ja-JP" altLang="en-US" dirty="0" smtClean="0"/>
                        <a:t>部分文字列消去</a:t>
                      </a:r>
                      <a:endParaRPr kumimoji="1" lang="ja-JP" altLang="en-US" dirty="0"/>
                    </a:p>
                  </a:txBody>
                  <a:tcPr/>
                </a:tc>
                <a:tc>
                  <a:txBody>
                    <a:bodyPr/>
                    <a:lstStyle/>
                    <a:p>
                      <a:endParaRPr kumimoji="1" lang="ja-JP" altLang="en-US"/>
                    </a:p>
                  </a:txBody>
                  <a:tcPr/>
                </a:tc>
              </a:tr>
              <a:tr h="370840">
                <a:tc>
                  <a:txBody>
                    <a:bodyPr/>
                    <a:lstStyle/>
                    <a:p>
                      <a:r>
                        <a:rPr kumimoji="1" lang="en-US" altLang="ja-JP" dirty="0" smtClean="0">
                          <a:latin typeface="Courier"/>
                          <a:cs typeface="Courier"/>
                        </a:rPr>
                        <a:t>${PARAMETER#PATTERN}</a:t>
                      </a:r>
                      <a:endParaRPr kumimoji="1" lang="ja-JP" altLang="en-US" dirty="0">
                        <a:latin typeface="Courier"/>
                        <a:cs typeface="Courier"/>
                      </a:endParaRPr>
                    </a:p>
                  </a:txBody>
                  <a:tcPr/>
                </a:tc>
                <a:tc>
                  <a:txBody>
                    <a:bodyPr/>
                    <a:lstStyle/>
                    <a:p>
                      <a:r>
                        <a:rPr kumimoji="1" lang="ja-JP" altLang="en-US" dirty="0" smtClean="0"/>
                        <a:t>先頭の </a:t>
                      </a:r>
                      <a:r>
                        <a:rPr kumimoji="1" lang="en-US" altLang="ja-JP" dirty="0" smtClean="0">
                          <a:latin typeface="Courier"/>
                          <a:cs typeface="Courier"/>
                        </a:rPr>
                        <a:t>PATTERN</a:t>
                      </a:r>
                      <a:r>
                        <a:rPr kumimoji="1" lang="ja-JP" altLang="en-US" dirty="0" smtClean="0">
                          <a:latin typeface="Courier"/>
                          <a:cs typeface="Courier"/>
                        </a:rPr>
                        <a:t> </a:t>
                      </a:r>
                      <a:r>
                        <a:rPr kumimoji="1" lang="ja-JP" altLang="en-US" dirty="0" smtClean="0"/>
                        <a:t>を</a:t>
                      </a:r>
                      <a:r>
                        <a:rPr kumimoji="1" lang="en-US" altLang="ja-JP" dirty="0" smtClean="0"/>
                        <a:t>1</a:t>
                      </a:r>
                      <a:r>
                        <a:rPr kumimoji="1" lang="ja-JP" altLang="en-US" dirty="0" smtClean="0"/>
                        <a:t>つ消去</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${PARAMETER##PATTERN}</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先頭の </a:t>
                      </a:r>
                      <a:r>
                        <a:rPr kumimoji="1" lang="en-US" altLang="ja-JP" dirty="0" smtClean="0">
                          <a:latin typeface="Courier"/>
                          <a:cs typeface="Courier"/>
                        </a:rPr>
                        <a:t>PATTERN</a:t>
                      </a:r>
                      <a:r>
                        <a:rPr kumimoji="1" lang="ja-JP" altLang="en-US" dirty="0" smtClean="0">
                          <a:latin typeface="Courier"/>
                          <a:cs typeface="Courier"/>
                        </a:rPr>
                        <a:t> </a:t>
                      </a:r>
                      <a:r>
                        <a:rPr kumimoji="1" lang="ja-JP" altLang="en-US" dirty="0" smtClean="0"/>
                        <a:t>をすべて消去</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${PARAMETER%PATTERN}</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末尾の </a:t>
                      </a:r>
                      <a:r>
                        <a:rPr kumimoji="1" lang="en-US" altLang="ja-JP" dirty="0" smtClean="0">
                          <a:latin typeface="Courier"/>
                          <a:cs typeface="Courier"/>
                        </a:rPr>
                        <a:t>PATTERN</a:t>
                      </a:r>
                      <a:r>
                        <a:rPr kumimoji="1" lang="ja-JP" altLang="en-US" dirty="0" smtClean="0">
                          <a:latin typeface="Courier"/>
                          <a:cs typeface="Courier"/>
                        </a:rPr>
                        <a:t> </a:t>
                      </a:r>
                      <a:r>
                        <a:rPr kumimoji="1" lang="ja-JP" altLang="en-US" dirty="0" smtClean="0"/>
                        <a:t>を</a:t>
                      </a:r>
                      <a:r>
                        <a:rPr kumimoji="1" lang="en-US" altLang="ja-JP" dirty="0" smtClean="0"/>
                        <a:t>1</a:t>
                      </a:r>
                      <a:r>
                        <a:rPr kumimoji="1" lang="ja-JP" altLang="en-US" dirty="0" smtClean="0"/>
                        <a:t>つ消去</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${PARAMETER%%PATTERN}</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末尾の </a:t>
                      </a:r>
                      <a:r>
                        <a:rPr kumimoji="1" lang="en-US" altLang="ja-JP" dirty="0" smtClean="0">
                          <a:latin typeface="Courier"/>
                          <a:cs typeface="Courier"/>
                        </a:rPr>
                        <a:t>PATTERN</a:t>
                      </a:r>
                      <a:r>
                        <a:rPr kumimoji="1" lang="ja-JP" altLang="en-US" dirty="0" smtClean="0">
                          <a:latin typeface="Courier"/>
                          <a:cs typeface="Courier"/>
                        </a:rPr>
                        <a:t> </a:t>
                      </a:r>
                      <a:r>
                        <a:rPr kumimoji="1" lang="ja-JP" altLang="en-US" dirty="0" smtClean="0"/>
                        <a:t>をすべて消去</a:t>
                      </a:r>
                    </a:p>
                  </a:txBody>
                  <a:tcPr/>
                </a:tc>
              </a:tr>
            </a:tbl>
          </a:graphicData>
        </a:graphic>
      </p:graphicFrame>
    </p:spTree>
    <p:extLst>
      <p:ext uri="{BB962C8B-B14F-4D97-AF65-F5344CB8AC3E}">
        <p14:creationId xmlns:p14="http://schemas.microsoft.com/office/powerpoint/2010/main" val="272072746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変数展開</a:t>
            </a:r>
            <a:endParaRPr kumimoji="1" lang="en-US" altLang="ja-JP" sz="2000" dirty="0" smtClean="0">
              <a:solidFill>
                <a:schemeClr val="bg1">
                  <a:lumMod val="65000"/>
                </a:schemeClr>
              </a:solidFill>
            </a:endParaRPr>
          </a:p>
        </p:txBody>
      </p:sp>
      <p:graphicFrame>
        <p:nvGraphicFramePr>
          <p:cNvPr id="6" name="表 5"/>
          <p:cNvGraphicFramePr>
            <a:graphicFrameLocks noGrp="1"/>
          </p:cNvGraphicFramePr>
          <p:nvPr>
            <p:extLst>
              <p:ext uri="{D42A27DB-BD31-4B8C-83A1-F6EECF244321}">
                <p14:modId xmlns:p14="http://schemas.microsoft.com/office/powerpoint/2010/main" val="3400452305"/>
              </p:ext>
            </p:extLst>
          </p:nvPr>
        </p:nvGraphicFramePr>
        <p:xfrm>
          <a:off x="915275" y="1505468"/>
          <a:ext cx="7313014" cy="1854200"/>
        </p:xfrm>
        <a:graphic>
          <a:graphicData uri="http://schemas.openxmlformats.org/drawingml/2006/table">
            <a:tbl>
              <a:tblPr firstRow="1" bandRow="1">
                <a:tableStyleId>{5C22544A-7EE6-4342-B048-85BDC9FD1C3A}</a:tableStyleId>
              </a:tblPr>
              <a:tblGrid>
                <a:gridCol w="3656507"/>
                <a:gridCol w="3656507"/>
              </a:tblGrid>
              <a:tr h="370840">
                <a:tc>
                  <a:txBody>
                    <a:bodyPr/>
                    <a:lstStyle/>
                    <a:p>
                      <a:r>
                        <a:rPr kumimoji="1" lang="ja-JP" altLang="en-US" dirty="0" smtClean="0"/>
                        <a:t>検索と置き換え</a:t>
                      </a:r>
                      <a:endParaRPr kumimoji="1" lang="ja-JP" altLang="en-US" dirty="0"/>
                    </a:p>
                  </a:txBody>
                  <a:tcPr/>
                </a:tc>
                <a:tc>
                  <a:txBody>
                    <a:bodyPr/>
                    <a:lstStyle/>
                    <a:p>
                      <a:endParaRPr kumimoji="1" lang="ja-JP" altLang="en-US"/>
                    </a:p>
                  </a:txBody>
                  <a:tcPr/>
                </a:tc>
              </a:tr>
              <a:tr h="370840">
                <a:tc>
                  <a:txBody>
                    <a:bodyPr/>
                    <a:lstStyle/>
                    <a:p>
                      <a:r>
                        <a:rPr kumimoji="1" lang="en-US" altLang="ja-JP" dirty="0" smtClean="0">
                          <a:latin typeface="Courier"/>
                          <a:cs typeface="Courier"/>
                        </a:rPr>
                        <a:t>${PARAMETER/PAT/STR}</a:t>
                      </a:r>
                      <a:endParaRPr kumimoji="1" lang="ja-JP" altLang="en-US" dirty="0">
                        <a:latin typeface="Courier"/>
                        <a:cs typeface="Courier"/>
                      </a:endParaRPr>
                    </a:p>
                  </a:txBody>
                  <a:tcPr/>
                </a:tc>
                <a:tc>
                  <a:txBody>
                    <a:bodyPr/>
                    <a:lstStyle/>
                    <a:p>
                      <a:r>
                        <a:rPr kumimoji="1" lang="ja-JP" altLang="en-US" dirty="0" smtClean="0"/>
                        <a:t>先頭の </a:t>
                      </a:r>
                      <a:r>
                        <a:rPr kumimoji="1" lang="en-US" altLang="ja-JP" dirty="0" smtClean="0">
                          <a:latin typeface="Courier"/>
                          <a:cs typeface="Courier"/>
                        </a:rPr>
                        <a:t>PAT</a:t>
                      </a:r>
                      <a:r>
                        <a:rPr kumimoji="1" lang="ja-JP" altLang="en-US" dirty="0" smtClean="0">
                          <a:latin typeface="Courier"/>
                          <a:cs typeface="Courier"/>
                        </a:rPr>
                        <a:t> </a:t>
                      </a:r>
                      <a:r>
                        <a:rPr kumimoji="1" lang="ja-JP" altLang="en-US" dirty="0" smtClean="0"/>
                        <a:t>を</a:t>
                      </a:r>
                      <a:r>
                        <a:rPr kumimoji="1" lang="en-US" altLang="ja-JP" dirty="0" smtClean="0"/>
                        <a:t>1</a:t>
                      </a:r>
                      <a:r>
                        <a:rPr kumimoji="1" lang="ja-JP" altLang="en-US" dirty="0" smtClean="0"/>
                        <a:t>つ </a:t>
                      </a:r>
                      <a:r>
                        <a:rPr kumimoji="1" lang="en-US" altLang="ja-JP" dirty="0" smtClean="0">
                          <a:latin typeface="Courier"/>
                          <a:cs typeface="Courier"/>
                        </a:rPr>
                        <a:t>STR</a:t>
                      </a:r>
                      <a:r>
                        <a:rPr kumimoji="1" lang="ja-JP" altLang="en-US" dirty="0" smtClean="0"/>
                        <a:t> に置き換え</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${PARAMETER//PAT/STR}</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PAT</a:t>
                      </a:r>
                      <a:r>
                        <a:rPr kumimoji="1" lang="ja-JP" altLang="en-US" dirty="0" smtClean="0">
                          <a:latin typeface="Courier"/>
                          <a:cs typeface="Courier"/>
                        </a:rPr>
                        <a:t> </a:t>
                      </a:r>
                      <a:r>
                        <a:rPr kumimoji="1" lang="ja-JP" altLang="en-US" dirty="0" smtClean="0"/>
                        <a:t>すべてを </a:t>
                      </a:r>
                      <a:r>
                        <a:rPr kumimoji="1" lang="en-US" altLang="ja-JP" dirty="0" smtClean="0">
                          <a:latin typeface="Courier"/>
                          <a:cs typeface="Courier"/>
                        </a:rPr>
                        <a:t>STR</a:t>
                      </a:r>
                      <a:r>
                        <a:rPr kumimoji="1" lang="ja-JP" altLang="en-US" dirty="0" smtClean="0"/>
                        <a:t> に置き換え</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${PARAMETER/PAT}</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先頭の </a:t>
                      </a:r>
                      <a:r>
                        <a:rPr kumimoji="1" lang="en-US" altLang="ja-JP" dirty="0" smtClean="0">
                          <a:latin typeface="Courier"/>
                          <a:cs typeface="Courier"/>
                        </a:rPr>
                        <a:t>PAT</a:t>
                      </a:r>
                      <a:r>
                        <a:rPr kumimoji="1" lang="ja-JP" altLang="en-US" dirty="0" smtClean="0">
                          <a:latin typeface="Courier"/>
                          <a:cs typeface="Courier"/>
                        </a:rPr>
                        <a:t> </a:t>
                      </a:r>
                      <a:r>
                        <a:rPr kumimoji="1" lang="ja-JP" altLang="en-US" dirty="0" smtClean="0"/>
                        <a:t>を</a:t>
                      </a:r>
                      <a:r>
                        <a:rPr kumimoji="1" lang="en-US" altLang="ja-JP" dirty="0" smtClean="0"/>
                        <a:t>1</a:t>
                      </a:r>
                      <a:r>
                        <a:rPr kumimoji="1" lang="ja-JP" altLang="en-US" dirty="0" smtClean="0"/>
                        <a:t>つ，空に置き換え</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${PARAMETER//PAT}</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すべての </a:t>
                      </a:r>
                      <a:r>
                        <a:rPr kumimoji="1" lang="en-US" altLang="ja-JP" dirty="0" smtClean="0">
                          <a:latin typeface="Courier"/>
                          <a:cs typeface="Courier"/>
                        </a:rPr>
                        <a:t>PAT</a:t>
                      </a:r>
                      <a:r>
                        <a:rPr kumimoji="1" lang="ja-JP" altLang="en-US" dirty="0" smtClean="0">
                          <a:latin typeface="Courier"/>
                          <a:cs typeface="Courier"/>
                        </a:rPr>
                        <a:t> </a:t>
                      </a:r>
                      <a:r>
                        <a:rPr kumimoji="1" lang="ja-JP" altLang="en-US" dirty="0" smtClean="0"/>
                        <a:t>を空に置き換え</a:t>
                      </a:r>
                    </a:p>
                  </a:txBody>
                  <a:tcPr/>
                </a:tc>
              </a:tr>
            </a:tbl>
          </a:graphicData>
        </a:graphic>
      </p:graphicFrame>
    </p:spTree>
    <p:extLst>
      <p:ext uri="{BB962C8B-B14F-4D97-AF65-F5344CB8AC3E}">
        <p14:creationId xmlns:p14="http://schemas.microsoft.com/office/powerpoint/2010/main" val="37409393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変数展開</a:t>
            </a:r>
            <a:endParaRPr kumimoji="1" lang="en-US" altLang="ja-JP" sz="2000" dirty="0" smtClean="0">
              <a:solidFill>
                <a:schemeClr val="bg1">
                  <a:lumMod val="65000"/>
                </a:schemeClr>
              </a:solidFill>
            </a:endParaRPr>
          </a:p>
        </p:txBody>
      </p:sp>
      <p:graphicFrame>
        <p:nvGraphicFramePr>
          <p:cNvPr id="7" name="表 6"/>
          <p:cNvGraphicFramePr>
            <a:graphicFrameLocks noGrp="1"/>
          </p:cNvGraphicFramePr>
          <p:nvPr>
            <p:extLst>
              <p:ext uri="{D42A27DB-BD31-4B8C-83A1-F6EECF244321}">
                <p14:modId xmlns:p14="http://schemas.microsoft.com/office/powerpoint/2010/main" val="2241803738"/>
              </p:ext>
            </p:extLst>
          </p:nvPr>
        </p:nvGraphicFramePr>
        <p:xfrm>
          <a:off x="915275" y="1505468"/>
          <a:ext cx="6096000" cy="74168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ja-JP" altLang="en-US" dirty="0" smtClean="0"/>
                        <a:t>変数の長さ</a:t>
                      </a:r>
                      <a:endParaRPr kumimoji="1" lang="ja-JP" altLang="en-US" dirty="0"/>
                    </a:p>
                  </a:txBody>
                  <a:tcPr/>
                </a:tc>
                <a:tc>
                  <a:txBody>
                    <a:bodyPr/>
                    <a:lstStyle/>
                    <a:p>
                      <a:endParaRPr kumimoji="1" lang="ja-JP" altLang="en-US"/>
                    </a:p>
                  </a:txBody>
                  <a:tcPr/>
                </a:tc>
              </a:tr>
              <a:tr h="370840">
                <a:tc>
                  <a:txBody>
                    <a:bodyPr/>
                    <a:lstStyle/>
                    <a:p>
                      <a:r>
                        <a:rPr kumimoji="1" lang="en-US" altLang="ja-JP" dirty="0" smtClean="0">
                          <a:latin typeface="Courier"/>
                          <a:cs typeface="Courier"/>
                        </a:rPr>
                        <a:t>${#PARAMETER}</a:t>
                      </a:r>
                      <a:endParaRPr kumimoji="1" lang="ja-JP" altLang="en-US" dirty="0">
                        <a:latin typeface="Courier"/>
                        <a:cs typeface="Courier"/>
                      </a:endParaRPr>
                    </a:p>
                  </a:txBody>
                  <a:tcPr/>
                </a:tc>
                <a:tc>
                  <a:txBody>
                    <a:bodyPr/>
                    <a:lstStyle/>
                    <a:p>
                      <a:r>
                        <a:rPr kumimoji="1" lang="en-US" altLang="ja-JP" dirty="0" smtClean="0">
                          <a:latin typeface="Courier"/>
                          <a:cs typeface="Courier"/>
                        </a:rPr>
                        <a:t>PARAMETER</a:t>
                      </a:r>
                      <a:r>
                        <a:rPr kumimoji="1" lang="en-US" altLang="ja-JP" dirty="0" smtClean="0"/>
                        <a:t> </a:t>
                      </a:r>
                      <a:r>
                        <a:rPr kumimoji="1" lang="ja-JP" altLang="en-US" dirty="0" smtClean="0"/>
                        <a:t>の長さを返す</a:t>
                      </a:r>
                      <a:endParaRPr kumimoji="1" lang="ja-JP" altLang="en-US" dirty="0"/>
                    </a:p>
                  </a:txBody>
                  <a:tcPr/>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1466867109"/>
              </p:ext>
            </p:extLst>
          </p:nvPr>
        </p:nvGraphicFramePr>
        <p:xfrm>
          <a:off x="915273" y="2607647"/>
          <a:ext cx="7438958" cy="1112520"/>
        </p:xfrm>
        <a:graphic>
          <a:graphicData uri="http://schemas.openxmlformats.org/drawingml/2006/table">
            <a:tbl>
              <a:tblPr firstRow="1" bandRow="1">
                <a:tableStyleId>{5C22544A-7EE6-4342-B048-85BDC9FD1C3A}</a:tableStyleId>
              </a:tblPr>
              <a:tblGrid>
                <a:gridCol w="3891559"/>
                <a:gridCol w="3547399"/>
              </a:tblGrid>
              <a:tr h="370840">
                <a:tc>
                  <a:txBody>
                    <a:bodyPr/>
                    <a:lstStyle/>
                    <a:p>
                      <a:r>
                        <a:rPr kumimoji="1" lang="ja-JP" altLang="en-US" dirty="0" smtClean="0"/>
                        <a:t>部分文字列展開</a:t>
                      </a:r>
                      <a:endParaRPr kumimoji="1" lang="ja-JP" altLang="en-US" dirty="0"/>
                    </a:p>
                  </a:txBody>
                  <a:tcPr/>
                </a:tc>
                <a:tc>
                  <a:txBody>
                    <a:bodyPr/>
                    <a:lstStyle/>
                    <a:p>
                      <a:endParaRPr kumimoji="1" lang="ja-JP" altLang="en-US"/>
                    </a:p>
                  </a:txBody>
                  <a:tcPr/>
                </a:tc>
              </a:tr>
              <a:tr h="370840">
                <a:tc>
                  <a:txBody>
                    <a:bodyPr/>
                    <a:lstStyle/>
                    <a:p>
                      <a:r>
                        <a:rPr kumimoji="1" lang="en-US" altLang="ja-JP" dirty="0" smtClean="0">
                          <a:latin typeface="Courier"/>
                          <a:cs typeface="Courier"/>
                        </a:rPr>
                        <a:t>${PARAMETER:OFFSET}</a:t>
                      </a:r>
                      <a:endParaRPr kumimoji="1" lang="ja-JP" altLang="en-US" dirty="0">
                        <a:latin typeface="Courier"/>
                        <a:cs typeface="Courier"/>
                      </a:endParaRPr>
                    </a:p>
                  </a:txBody>
                  <a:tcPr/>
                </a:tc>
                <a:tc>
                  <a:txBody>
                    <a:bodyPr/>
                    <a:lstStyle/>
                    <a:p>
                      <a:r>
                        <a:rPr kumimoji="1" lang="en-US" altLang="ja-JP" dirty="0" smtClean="0">
                          <a:latin typeface="Courier"/>
                          <a:cs typeface="Courier"/>
                        </a:rPr>
                        <a:t>OFFSET</a:t>
                      </a:r>
                      <a:r>
                        <a:rPr kumimoji="1" lang="en-US" altLang="ja-JP" dirty="0" smtClean="0"/>
                        <a:t> </a:t>
                      </a:r>
                      <a:r>
                        <a:rPr kumimoji="1" lang="ja-JP" altLang="en-US" dirty="0" smtClean="0"/>
                        <a:t>から最後までを取り出す</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${PARAMETER:OFFSET:LENGTH}</a:t>
                      </a:r>
                      <a:endParaRPr kumimoji="1" lang="ja-JP" altLang="en-US" dirty="0" smtClean="0">
                        <a:latin typeface="Courier"/>
                        <a:cs typeface="Courier"/>
                      </a:endParaRPr>
                    </a:p>
                  </a:txBody>
                  <a:tcPr/>
                </a:tc>
                <a:tc>
                  <a:txBody>
                    <a:bodyPr/>
                    <a:lstStyle/>
                    <a:p>
                      <a:r>
                        <a:rPr kumimoji="1" lang="en-US" altLang="ja-JP" dirty="0" smtClean="0">
                          <a:latin typeface="Courier"/>
                          <a:cs typeface="Courier"/>
                        </a:rPr>
                        <a:t>OFFSET</a:t>
                      </a:r>
                      <a:r>
                        <a:rPr kumimoji="1" lang="en-US" altLang="ja-JP" dirty="0" smtClean="0"/>
                        <a:t> </a:t>
                      </a:r>
                      <a:r>
                        <a:rPr kumimoji="1" lang="ja-JP" altLang="en-US" dirty="0" smtClean="0"/>
                        <a:t>から </a:t>
                      </a:r>
                      <a:r>
                        <a:rPr kumimoji="1" lang="en-US" altLang="ja-JP" dirty="0" smtClean="0">
                          <a:latin typeface="Courier"/>
                          <a:cs typeface="Courier"/>
                        </a:rPr>
                        <a:t>LENGTH</a:t>
                      </a:r>
                      <a:r>
                        <a:rPr kumimoji="1" lang="ja-JP" altLang="en-US" dirty="0" smtClean="0"/>
                        <a:t> 分取り出す</a:t>
                      </a:r>
                      <a:endParaRPr kumimoji="1" lang="ja-JP" altLang="en-US" dirty="0"/>
                    </a:p>
                  </a:txBody>
                  <a:tcPr/>
                </a:tc>
              </a:tr>
            </a:tbl>
          </a:graphicData>
        </a:graphic>
      </p:graphicFrame>
    </p:spTree>
    <p:extLst>
      <p:ext uri="{BB962C8B-B14F-4D97-AF65-F5344CB8AC3E}">
        <p14:creationId xmlns:p14="http://schemas.microsoft.com/office/powerpoint/2010/main" val="279122960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変数展開</a:t>
            </a:r>
            <a:endParaRPr kumimoji="1" lang="en-US" altLang="ja-JP" sz="2000" dirty="0" smtClean="0">
              <a:solidFill>
                <a:schemeClr val="bg1">
                  <a:lumMod val="65000"/>
                </a:schemeClr>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885081171"/>
              </p:ext>
            </p:extLst>
          </p:nvPr>
        </p:nvGraphicFramePr>
        <p:xfrm>
          <a:off x="915275" y="1505468"/>
          <a:ext cx="7008650" cy="1854200"/>
        </p:xfrm>
        <a:graphic>
          <a:graphicData uri="http://schemas.openxmlformats.org/drawingml/2006/table">
            <a:tbl>
              <a:tblPr firstRow="1" bandRow="1">
                <a:tableStyleId>{5C22544A-7EE6-4342-B048-85BDC9FD1C3A}</a:tableStyleId>
              </a:tblPr>
              <a:tblGrid>
                <a:gridCol w="3504325"/>
                <a:gridCol w="3504325"/>
              </a:tblGrid>
              <a:tr h="370840">
                <a:tc>
                  <a:txBody>
                    <a:bodyPr/>
                    <a:lstStyle/>
                    <a:p>
                      <a:r>
                        <a:rPr kumimoji="1" lang="en-US" altLang="en-US" dirty="0" smtClean="0"/>
                        <a:t>デフォルト値</a:t>
                      </a:r>
                      <a:endParaRPr kumimoji="1" lang="ja-JP" altLang="en-US" dirty="0"/>
                    </a:p>
                  </a:txBody>
                  <a:tcPr/>
                </a:tc>
                <a:tc>
                  <a:txBody>
                    <a:bodyPr/>
                    <a:lstStyle/>
                    <a:p>
                      <a:endParaRPr kumimoji="1" lang="ja-JP" altLang="en-US"/>
                    </a:p>
                  </a:txBody>
                  <a:tcPr/>
                </a:tc>
              </a:tr>
              <a:tr h="370840">
                <a:tc>
                  <a:txBody>
                    <a:bodyPr/>
                    <a:lstStyle/>
                    <a:p>
                      <a:r>
                        <a:rPr kumimoji="1" lang="en-US" altLang="ja-JP" dirty="0" smtClean="0">
                          <a:latin typeface="Courier"/>
                          <a:cs typeface="Courier"/>
                        </a:rPr>
                        <a:t>${PARAMETER:-WORD}</a:t>
                      </a:r>
                      <a:endParaRPr kumimoji="1" lang="ja-JP" altLang="en-US" dirty="0">
                        <a:latin typeface="Courier"/>
                        <a:cs typeface="Courier"/>
                      </a:endParaRPr>
                    </a:p>
                  </a:txBody>
                  <a:tcPr/>
                </a:tc>
                <a:tc>
                  <a:txBody>
                    <a:bodyPr/>
                    <a:lstStyle/>
                    <a:p>
                      <a:r>
                        <a:rPr kumimoji="1" lang="ja-JP" altLang="en-US" dirty="0" smtClean="0"/>
                        <a:t>空白か未定義のとき</a:t>
                      </a:r>
                      <a:r>
                        <a:rPr kumimoji="1" lang="en-US" altLang="ja-JP" baseline="0" dirty="0" smtClean="0"/>
                        <a:t> </a:t>
                      </a:r>
                      <a:r>
                        <a:rPr kumimoji="1" lang="en-US" altLang="ja-JP" baseline="0" dirty="0" smtClean="0">
                          <a:latin typeface="Courier"/>
                          <a:cs typeface="Courier"/>
                        </a:rPr>
                        <a:t>WORD</a:t>
                      </a:r>
                      <a:r>
                        <a:rPr kumimoji="1" lang="en-US" altLang="ja-JP" baseline="0" dirty="0" smtClean="0"/>
                        <a:t> </a:t>
                      </a:r>
                      <a:r>
                        <a:rPr kumimoji="1" lang="ja-JP" altLang="en-US" baseline="0" dirty="0" smtClean="0"/>
                        <a:t>を返す</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${PARAMETER-WORD}</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未定義のとき </a:t>
                      </a:r>
                      <a:r>
                        <a:rPr kumimoji="1" lang="en-US" altLang="ja-JP" baseline="0" dirty="0" smtClean="0">
                          <a:latin typeface="Courier"/>
                          <a:cs typeface="Courier"/>
                        </a:rPr>
                        <a:t>WORD</a:t>
                      </a:r>
                      <a:r>
                        <a:rPr kumimoji="1" lang="en-US" altLang="ja-JP" baseline="0" dirty="0" smtClean="0"/>
                        <a:t> </a:t>
                      </a:r>
                      <a:r>
                        <a:rPr kumimoji="1" lang="ja-JP" altLang="en-US" baseline="0" dirty="0" smtClean="0"/>
                        <a:t>を返す</a:t>
                      </a:r>
                      <a:endParaRPr kumimoji="1" lang="ja-JP" altLang="en-US"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${PARAMETER:=WORD}</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空白か未定義のとき</a:t>
                      </a:r>
                      <a:r>
                        <a:rPr kumimoji="1" lang="en-US" altLang="ja-JP" baseline="0" dirty="0" smtClean="0"/>
                        <a:t> </a:t>
                      </a:r>
                      <a:r>
                        <a:rPr kumimoji="1" lang="en-US" altLang="ja-JP" baseline="0" dirty="0" smtClean="0">
                          <a:latin typeface="Courier"/>
                          <a:cs typeface="Courier"/>
                        </a:rPr>
                        <a:t>WORD</a:t>
                      </a:r>
                      <a:r>
                        <a:rPr kumimoji="1" lang="en-US" altLang="ja-JP" baseline="0" dirty="0" smtClean="0"/>
                        <a:t> </a:t>
                      </a:r>
                      <a:r>
                        <a:rPr kumimoji="1" lang="ja-JP" altLang="en-US" baseline="0" dirty="0" smtClean="0"/>
                        <a:t>を代入</a:t>
                      </a:r>
                      <a:endParaRPr kumimoji="1" lang="ja-JP" altLang="en-US"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${PARAMETER=WORD}</a:t>
                      </a:r>
                      <a:endParaRPr kumimoji="1" lang="ja-JP" altLang="en-US" dirty="0" smtClean="0">
                        <a:latin typeface="Courier"/>
                        <a:cs typeface="Courier"/>
                      </a:endParaRPr>
                    </a:p>
                  </a:txBody>
                  <a:tcPr/>
                </a:tc>
                <a:tc>
                  <a:txBody>
                    <a:bodyPr/>
                    <a:lstStyle/>
                    <a:p>
                      <a:r>
                        <a:rPr kumimoji="1" lang="ja-JP" altLang="en-US" dirty="0" smtClean="0"/>
                        <a:t>未定義のとき</a:t>
                      </a:r>
                      <a:r>
                        <a:rPr kumimoji="1" lang="en-US" altLang="ja-JP" baseline="0" dirty="0" smtClean="0"/>
                        <a:t> </a:t>
                      </a:r>
                      <a:r>
                        <a:rPr kumimoji="1" lang="en-US" altLang="ja-JP" baseline="0" dirty="0" smtClean="0">
                          <a:latin typeface="Courier"/>
                          <a:cs typeface="Courier"/>
                        </a:rPr>
                        <a:t>WORD</a:t>
                      </a:r>
                      <a:r>
                        <a:rPr kumimoji="1" lang="en-US" altLang="ja-JP" baseline="0" dirty="0" smtClean="0"/>
                        <a:t> </a:t>
                      </a:r>
                      <a:r>
                        <a:rPr kumimoji="1" lang="ja-JP" altLang="en-US" baseline="0" dirty="0" smtClean="0"/>
                        <a:t>を代入</a:t>
                      </a:r>
                      <a:endParaRPr kumimoji="1" lang="ja-JP" altLang="en-US" dirty="0"/>
                    </a:p>
                  </a:txBody>
                  <a:tcPr/>
                </a:tc>
              </a:tr>
            </a:tbl>
          </a:graphicData>
        </a:graphic>
      </p:graphicFrame>
    </p:spTree>
    <p:extLst>
      <p:ext uri="{BB962C8B-B14F-4D97-AF65-F5344CB8AC3E}">
        <p14:creationId xmlns:p14="http://schemas.microsoft.com/office/powerpoint/2010/main" val="2737656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 互換</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 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csh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ビル・ジョイがカルフォルニア大学バークレイ校で開発した </a:t>
            </a:r>
            <a:r>
              <a:rPr kumimoji="1" lang="en-US" altLang="ja-JP" sz="1200" dirty="0" smtClean="0">
                <a:solidFill>
                  <a:schemeClr val="bg1">
                    <a:lumMod val="65000"/>
                  </a:schemeClr>
                </a:solidFill>
              </a:rPr>
              <a:t>C</a:t>
            </a:r>
            <a:r>
              <a:rPr kumimoji="1" lang="ja-JP" altLang="en-US" sz="1200" dirty="0" smtClean="0">
                <a:solidFill>
                  <a:schemeClr val="bg1">
                    <a:lumMod val="65000"/>
                  </a:schemeClr>
                </a:solidFill>
              </a:rPr>
              <a:t> 言語に似た文法特性を持つシェル．</a:t>
            </a:r>
            <a:r>
              <a:rPr kumimoji="1" lang="en-US" altLang="ja-JP" sz="1200" dirty="0" smtClean="0">
                <a:solidFill>
                  <a:schemeClr val="bg1">
                    <a:lumMod val="65000"/>
                  </a:schemeClr>
                </a:solidFill>
              </a:rPr>
              <a:t>BSD</a:t>
            </a:r>
            <a:r>
              <a:rPr kumimoji="1" lang="ja-JP" altLang="en-US" sz="1200" dirty="0" smtClean="0">
                <a:solidFill>
                  <a:schemeClr val="bg1">
                    <a:lumMod val="65000"/>
                  </a:schemeClr>
                </a:solidFill>
              </a:rPr>
              <a:t> 系に多く搭載された</a:t>
            </a:r>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213739154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変数展開</a:t>
            </a:r>
            <a:endParaRPr kumimoji="1" lang="en-US" altLang="ja-JP" sz="2000" dirty="0" smtClean="0">
              <a:solidFill>
                <a:schemeClr val="bg1">
                  <a:lumMod val="65000"/>
                </a:schemeClr>
              </a:solidFill>
            </a:endParaRPr>
          </a:p>
        </p:txBody>
      </p:sp>
      <p:graphicFrame>
        <p:nvGraphicFramePr>
          <p:cNvPr id="6" name="表 5"/>
          <p:cNvGraphicFramePr>
            <a:graphicFrameLocks noGrp="1"/>
          </p:cNvGraphicFramePr>
          <p:nvPr>
            <p:extLst>
              <p:ext uri="{D42A27DB-BD31-4B8C-83A1-F6EECF244321}">
                <p14:modId xmlns:p14="http://schemas.microsoft.com/office/powerpoint/2010/main" val="2855349695"/>
              </p:ext>
            </p:extLst>
          </p:nvPr>
        </p:nvGraphicFramePr>
        <p:xfrm>
          <a:off x="915275" y="1505468"/>
          <a:ext cx="7008650" cy="1854200"/>
        </p:xfrm>
        <a:graphic>
          <a:graphicData uri="http://schemas.openxmlformats.org/drawingml/2006/table">
            <a:tbl>
              <a:tblPr firstRow="1" bandRow="1">
                <a:tableStyleId>{5C22544A-7EE6-4342-B048-85BDC9FD1C3A}</a:tableStyleId>
              </a:tblPr>
              <a:tblGrid>
                <a:gridCol w="2810544"/>
                <a:gridCol w="4198106"/>
              </a:tblGrid>
              <a:tr h="370840">
                <a:tc>
                  <a:txBody>
                    <a:bodyPr/>
                    <a:lstStyle/>
                    <a:p>
                      <a:r>
                        <a:rPr kumimoji="1" lang="en-US" altLang="en-US" dirty="0" smtClean="0"/>
                        <a:t>オルタネート値</a:t>
                      </a:r>
                      <a:endParaRPr kumimoji="1" lang="ja-JP" altLang="en-US" dirty="0"/>
                    </a:p>
                  </a:txBody>
                  <a:tcPr/>
                </a:tc>
                <a:tc>
                  <a:txBody>
                    <a:bodyPr/>
                    <a:lstStyle/>
                    <a:p>
                      <a:endParaRPr kumimoji="1" lang="ja-JP" altLang="en-US"/>
                    </a:p>
                  </a:txBody>
                  <a:tcPr/>
                </a:tc>
              </a:tr>
              <a:tr h="370840">
                <a:tc>
                  <a:txBody>
                    <a:bodyPr/>
                    <a:lstStyle/>
                    <a:p>
                      <a:r>
                        <a:rPr kumimoji="1" lang="en-US" altLang="ja-JP" dirty="0" smtClean="0">
                          <a:latin typeface="Courier"/>
                          <a:cs typeface="Courier"/>
                        </a:rPr>
                        <a:t>${PARAMETER:+WORD}</a:t>
                      </a:r>
                      <a:endParaRPr kumimoji="1" lang="ja-JP" altLang="en-US" dirty="0">
                        <a:latin typeface="Courier"/>
                        <a:cs typeface="Courier"/>
                      </a:endParaRPr>
                    </a:p>
                  </a:txBody>
                  <a:tcPr/>
                </a:tc>
                <a:tc>
                  <a:txBody>
                    <a:bodyPr/>
                    <a:lstStyle/>
                    <a:p>
                      <a:r>
                        <a:rPr kumimoji="1" lang="ja-JP" altLang="en-US" dirty="0" smtClean="0"/>
                        <a:t>定義済みで非空白のとき</a:t>
                      </a:r>
                      <a:r>
                        <a:rPr kumimoji="1" lang="en-US" altLang="ja-JP" dirty="0" smtClean="0"/>
                        <a:t> </a:t>
                      </a:r>
                      <a:r>
                        <a:rPr kumimoji="1" lang="en-US" altLang="ja-JP" dirty="0" smtClean="0">
                          <a:latin typeface="Courier"/>
                          <a:cs typeface="Courier"/>
                        </a:rPr>
                        <a:t>WORD</a:t>
                      </a:r>
                      <a:r>
                        <a:rPr kumimoji="1" lang="ja-JP" altLang="en-US" dirty="0" smtClean="0"/>
                        <a:t> を返す</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${PARAMETER+WORD}</a:t>
                      </a:r>
                      <a:endParaRPr kumimoji="1" lang="ja-JP" altLang="en-US" dirty="0" smtClean="0">
                        <a:latin typeface="Courier"/>
                        <a:cs typeface="Courier"/>
                      </a:endParaRPr>
                    </a:p>
                  </a:txBody>
                  <a:tcPr/>
                </a:tc>
                <a:tc>
                  <a:txBody>
                    <a:bodyPr/>
                    <a:lstStyle/>
                    <a:p>
                      <a:r>
                        <a:rPr kumimoji="1" lang="ja-JP" altLang="en-US" dirty="0" smtClean="0"/>
                        <a:t>定義済みのとき</a:t>
                      </a:r>
                      <a:r>
                        <a:rPr kumimoji="1" lang="en-US" altLang="ja-JP" dirty="0" smtClean="0"/>
                        <a:t> </a:t>
                      </a:r>
                      <a:r>
                        <a:rPr kumimoji="1" lang="en-US" altLang="ja-JP" dirty="0" smtClean="0">
                          <a:latin typeface="Courier"/>
                          <a:cs typeface="Courier"/>
                        </a:rPr>
                        <a:t>WORD</a:t>
                      </a:r>
                      <a:r>
                        <a:rPr kumimoji="1" lang="ja-JP" altLang="en-US" dirty="0" smtClean="0"/>
                        <a:t> を返す</a:t>
                      </a:r>
                      <a:endParaRPr kumimoji="1" lang="ja-JP" alt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${PARAMETER:?WORD}</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空白か未定義のとき</a:t>
                      </a:r>
                      <a:r>
                        <a:rPr kumimoji="1" lang="en-US" altLang="ja-JP" baseline="0" dirty="0" smtClean="0"/>
                        <a:t> </a:t>
                      </a:r>
                      <a:r>
                        <a:rPr kumimoji="1" lang="en-US" altLang="ja-JP" baseline="0" dirty="0" smtClean="0">
                          <a:latin typeface="Courier"/>
                          <a:cs typeface="Courier"/>
                        </a:rPr>
                        <a:t>WORD</a:t>
                      </a:r>
                      <a:r>
                        <a:rPr kumimoji="1" lang="en-US" altLang="ja-JP" baseline="0" dirty="0" smtClean="0"/>
                        <a:t> </a:t>
                      </a:r>
                      <a:r>
                        <a:rPr kumimoji="1" lang="ja-JP" altLang="en-US" baseline="0" dirty="0" smtClean="0"/>
                        <a:t>でエラー表示</a:t>
                      </a:r>
                      <a:endParaRPr kumimoji="1" lang="ja-JP" altLang="en-US"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latin typeface="Courier"/>
                          <a:cs typeface="Courier"/>
                        </a:rPr>
                        <a:t>${PARAMETER?WORD}</a:t>
                      </a:r>
                      <a:endParaRPr kumimoji="1" lang="ja-JP" altLang="en-US" dirty="0" smtClean="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未定義のとき</a:t>
                      </a:r>
                      <a:r>
                        <a:rPr kumimoji="1" lang="en-US" altLang="ja-JP" baseline="0" dirty="0" smtClean="0"/>
                        <a:t> </a:t>
                      </a:r>
                      <a:r>
                        <a:rPr kumimoji="1" lang="en-US" altLang="ja-JP" baseline="0" dirty="0" smtClean="0">
                          <a:latin typeface="Courier"/>
                          <a:cs typeface="Courier"/>
                        </a:rPr>
                        <a:t>WORD</a:t>
                      </a:r>
                      <a:r>
                        <a:rPr kumimoji="1" lang="en-US" altLang="ja-JP" baseline="0" dirty="0" smtClean="0"/>
                        <a:t> </a:t>
                      </a:r>
                      <a:r>
                        <a:rPr kumimoji="1" lang="ja-JP" altLang="en-US" baseline="0" dirty="0" smtClean="0"/>
                        <a:t>でエラー表示</a:t>
                      </a:r>
                      <a:endParaRPr kumimoji="1" lang="ja-JP" altLang="en-US" dirty="0" smtClean="0"/>
                    </a:p>
                  </a:txBody>
                  <a:tcPr/>
                </a:tc>
              </a:tr>
            </a:tbl>
          </a:graphicData>
        </a:graphic>
      </p:graphicFrame>
    </p:spTree>
    <p:extLst>
      <p:ext uri="{BB962C8B-B14F-4D97-AF65-F5344CB8AC3E}">
        <p14:creationId xmlns:p14="http://schemas.microsoft.com/office/powerpoint/2010/main" val="309075689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変数展開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他にもたくさんあるが省略</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詳しくは，</a:t>
            </a:r>
            <a:r>
              <a:rPr kumimoji="1" lang="en-US" altLang="ja-JP" sz="1600" dirty="0" smtClean="0">
                <a:solidFill>
                  <a:schemeClr val="bg1">
                    <a:lumMod val="65000"/>
                  </a:schemeClr>
                </a:solidFill>
                <a:hlinkClick r:id="rId2"/>
              </a:rPr>
              <a:t>Parameter expansion – Bash Hackers</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23149037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99365299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9370090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p:txBody>
      </p:sp>
      <p:sp>
        <p:nvSpPr>
          <p:cNvPr id="5" name="テキスト ボックス 4"/>
          <p:cNvSpPr txBox="1"/>
          <p:nvPr/>
        </p:nvSpPr>
        <p:spPr>
          <a:xfrm>
            <a:off x="860612" y="1826470"/>
            <a:ext cx="2539540"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r>
              <a:rPr kumimoji="1" lang="en-US" altLang="ja-JP" i="1" dirty="0" smtClean="0">
                <a:solidFill>
                  <a:schemeClr val="accent3"/>
                </a:solidFill>
                <a:latin typeface="Courier"/>
                <a:cs typeface="Courier"/>
              </a:rPr>
              <a:t>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14089582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p:txBody>
      </p:sp>
      <p:sp>
        <p:nvSpPr>
          <p:cNvPr id="5" name="テキスト ボックス 4"/>
          <p:cNvSpPr txBox="1"/>
          <p:nvPr/>
        </p:nvSpPr>
        <p:spPr>
          <a:xfrm>
            <a:off x="860612" y="1826470"/>
            <a:ext cx="2539540"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r>
              <a:rPr kumimoji="1" lang="en-US" altLang="ja-JP" i="1" dirty="0" smtClean="0">
                <a:solidFill>
                  <a:schemeClr val="accent3"/>
                </a:solidFill>
                <a:latin typeface="Courier"/>
                <a:cs typeface="Courier"/>
              </a:rPr>
              <a:t>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6" name="テキスト ボックス 5"/>
          <p:cNvSpPr txBox="1"/>
          <p:nvPr/>
        </p:nvSpPr>
        <p:spPr>
          <a:xfrm>
            <a:off x="860612" y="2986577"/>
            <a:ext cx="2262496"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64333028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p:txBody>
      </p:sp>
      <p:sp>
        <p:nvSpPr>
          <p:cNvPr id="5" name="テキスト ボックス 4"/>
          <p:cNvSpPr txBox="1"/>
          <p:nvPr/>
        </p:nvSpPr>
        <p:spPr>
          <a:xfrm>
            <a:off x="860612" y="1826470"/>
            <a:ext cx="2539540"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r>
              <a:rPr kumimoji="1" lang="en-US" altLang="ja-JP" i="1" dirty="0" smtClean="0">
                <a:solidFill>
                  <a:schemeClr val="accent3"/>
                </a:solidFill>
                <a:latin typeface="Courier"/>
                <a:cs typeface="Courier"/>
              </a:rPr>
              <a:t>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6" name="テキスト ボックス 5"/>
          <p:cNvSpPr txBox="1"/>
          <p:nvPr/>
        </p:nvSpPr>
        <p:spPr>
          <a:xfrm>
            <a:off x="860612" y="2986577"/>
            <a:ext cx="2262496"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7" name="テキスト ボックス 6"/>
          <p:cNvSpPr txBox="1"/>
          <p:nvPr/>
        </p:nvSpPr>
        <p:spPr>
          <a:xfrm>
            <a:off x="3578572" y="1826470"/>
            <a:ext cx="1303737" cy="923330"/>
          </a:xfrm>
          <a:prstGeom prst="rect">
            <a:avLst/>
          </a:prstGeom>
          <a:noFill/>
        </p:spPr>
        <p:txBody>
          <a:bodyPr wrap="none" rtlCol="0">
            <a:spAutoFit/>
          </a:bodyPr>
          <a:lstStyle/>
          <a:p>
            <a:r>
              <a:rPr kumimoji="1" lang="en-US" altLang="ja-JP" i="1" dirty="0">
                <a:solidFill>
                  <a:schemeClr val="accent3"/>
                </a:solidFill>
                <a:latin typeface="Courier"/>
                <a:cs typeface="Courier"/>
              </a:rPr>
              <a:t>n</a:t>
            </a:r>
            <a:r>
              <a:rPr kumimoji="1" lang="en-US" altLang="ja-JP" i="1" dirty="0" smtClean="0">
                <a:solidFill>
                  <a:schemeClr val="accent3"/>
                </a:solidFill>
                <a:latin typeface="Courier"/>
                <a:cs typeface="Courier"/>
              </a:rPr>
              <a:t>ame</a:t>
            </a:r>
            <a:r>
              <a:rPr kumimoji="1" lang="en-US" altLang="ja-JP" dirty="0" smtClean="0">
                <a:solidFill>
                  <a:srgbClr val="00CC33"/>
                </a:solidFill>
                <a:latin typeface="Courier"/>
                <a:cs typeface="Courier"/>
              </a:rPr>
              <a:t>() {</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64333028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p:txBody>
      </p:sp>
      <p:sp>
        <p:nvSpPr>
          <p:cNvPr id="5" name="テキスト ボックス 4"/>
          <p:cNvSpPr txBox="1"/>
          <p:nvPr/>
        </p:nvSpPr>
        <p:spPr>
          <a:xfrm>
            <a:off x="860612" y="1826470"/>
            <a:ext cx="2539540"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r>
              <a:rPr kumimoji="1" lang="en-US" altLang="ja-JP" i="1" dirty="0" smtClean="0">
                <a:solidFill>
                  <a:schemeClr val="accent3"/>
                </a:solidFill>
                <a:latin typeface="Courier"/>
                <a:cs typeface="Courier"/>
              </a:rPr>
              <a:t>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6" name="テキスト ボックス 5"/>
          <p:cNvSpPr txBox="1"/>
          <p:nvPr/>
        </p:nvSpPr>
        <p:spPr>
          <a:xfrm>
            <a:off x="860612" y="2986577"/>
            <a:ext cx="2262496"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7" name="テキスト ボックス 6"/>
          <p:cNvSpPr txBox="1"/>
          <p:nvPr/>
        </p:nvSpPr>
        <p:spPr>
          <a:xfrm>
            <a:off x="3578572" y="1826470"/>
            <a:ext cx="1303737" cy="923330"/>
          </a:xfrm>
          <a:prstGeom prst="rect">
            <a:avLst/>
          </a:prstGeom>
          <a:noFill/>
        </p:spPr>
        <p:txBody>
          <a:bodyPr wrap="none" rtlCol="0">
            <a:spAutoFit/>
          </a:bodyPr>
          <a:lstStyle/>
          <a:p>
            <a:r>
              <a:rPr kumimoji="1" lang="en-US" altLang="ja-JP" i="1" dirty="0">
                <a:solidFill>
                  <a:schemeClr val="accent3"/>
                </a:solidFill>
                <a:latin typeface="Courier"/>
                <a:cs typeface="Courier"/>
              </a:rPr>
              <a:t>n</a:t>
            </a:r>
            <a:r>
              <a:rPr kumimoji="1" lang="en-US" altLang="ja-JP" i="1" dirty="0" smtClean="0">
                <a:solidFill>
                  <a:schemeClr val="accent3"/>
                </a:solidFill>
                <a:latin typeface="Courier"/>
                <a:cs typeface="Courier"/>
              </a:rPr>
              <a:t>ame</a:t>
            </a:r>
            <a:r>
              <a:rPr kumimoji="1" lang="en-US" altLang="ja-JP" dirty="0" smtClean="0">
                <a:solidFill>
                  <a:srgbClr val="00CC33"/>
                </a:solidFill>
                <a:latin typeface="Courier"/>
                <a:cs typeface="Courier"/>
              </a:rPr>
              <a:t>() {</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8" name="テキスト ボックス 7"/>
          <p:cNvSpPr txBox="1"/>
          <p:nvPr/>
        </p:nvSpPr>
        <p:spPr>
          <a:xfrm>
            <a:off x="5179318" y="1826470"/>
            <a:ext cx="2262496" cy="1200329"/>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64333028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p:txBody>
      </p:sp>
      <p:sp>
        <p:nvSpPr>
          <p:cNvPr id="5" name="テキスト ボックス 4"/>
          <p:cNvSpPr txBox="1"/>
          <p:nvPr/>
        </p:nvSpPr>
        <p:spPr>
          <a:xfrm>
            <a:off x="860612" y="1826470"/>
            <a:ext cx="2539540"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r>
              <a:rPr kumimoji="1" lang="en-US" altLang="ja-JP" i="1" dirty="0" smtClean="0">
                <a:solidFill>
                  <a:schemeClr val="accent3"/>
                </a:solidFill>
                <a:latin typeface="Courier"/>
                <a:cs typeface="Courier"/>
              </a:rPr>
              <a:t>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6" name="テキスト ボックス 5"/>
          <p:cNvSpPr txBox="1"/>
          <p:nvPr/>
        </p:nvSpPr>
        <p:spPr>
          <a:xfrm>
            <a:off x="860612" y="2986577"/>
            <a:ext cx="2262496"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7" name="テキスト ボックス 6"/>
          <p:cNvSpPr txBox="1"/>
          <p:nvPr/>
        </p:nvSpPr>
        <p:spPr>
          <a:xfrm>
            <a:off x="3578572" y="1826470"/>
            <a:ext cx="1303737" cy="923330"/>
          </a:xfrm>
          <a:prstGeom prst="rect">
            <a:avLst/>
          </a:prstGeom>
          <a:noFill/>
        </p:spPr>
        <p:txBody>
          <a:bodyPr wrap="none" rtlCol="0">
            <a:spAutoFit/>
          </a:bodyPr>
          <a:lstStyle/>
          <a:p>
            <a:r>
              <a:rPr kumimoji="1" lang="en-US" altLang="ja-JP" i="1" dirty="0">
                <a:solidFill>
                  <a:schemeClr val="accent3"/>
                </a:solidFill>
                <a:latin typeface="Courier"/>
                <a:cs typeface="Courier"/>
              </a:rPr>
              <a:t>n</a:t>
            </a:r>
            <a:r>
              <a:rPr kumimoji="1" lang="en-US" altLang="ja-JP" i="1" dirty="0" smtClean="0">
                <a:solidFill>
                  <a:schemeClr val="accent3"/>
                </a:solidFill>
                <a:latin typeface="Courier"/>
                <a:cs typeface="Courier"/>
              </a:rPr>
              <a:t>ame</a:t>
            </a:r>
            <a:r>
              <a:rPr kumimoji="1" lang="en-US" altLang="ja-JP" dirty="0" smtClean="0">
                <a:solidFill>
                  <a:srgbClr val="00CC33"/>
                </a:solidFill>
                <a:latin typeface="Courier"/>
                <a:cs typeface="Courier"/>
              </a:rPr>
              <a:t>() {</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8" name="テキスト ボックス 7"/>
          <p:cNvSpPr txBox="1"/>
          <p:nvPr/>
        </p:nvSpPr>
        <p:spPr>
          <a:xfrm>
            <a:off x="5179318" y="1826470"/>
            <a:ext cx="2262496" cy="1200329"/>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9" name="テキスト ボックス 8"/>
          <p:cNvSpPr txBox="1"/>
          <p:nvPr/>
        </p:nvSpPr>
        <p:spPr>
          <a:xfrm>
            <a:off x="3578572" y="3309742"/>
            <a:ext cx="3555293" cy="369332"/>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 {</a:t>
            </a:r>
            <a:r>
              <a:rPr kumimoji="1" lang="en-US" altLang="ja-JP" dirty="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rgbClr val="00CC33"/>
                </a:solidFill>
                <a:latin typeface="Courier"/>
                <a:cs typeface="Courier"/>
              </a:rPr>
              <a:t>;</a:t>
            </a:r>
            <a:r>
              <a:rPr kumimoji="1" lang="en-US" altLang="ja-JP" dirty="0" smtClean="0">
                <a:solidFill>
                  <a:schemeClr val="bg1"/>
                </a:solidFill>
                <a:latin typeface="Courier"/>
                <a:cs typeface="Courier"/>
              </a:rPr>
              <a:t> </a:t>
            </a:r>
            <a:r>
              <a:rPr kumimoji="1" lang="en-US" altLang="ja-JP" dirty="0" smtClean="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64333028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これ以外にも，これらを組み合わせた書きパターンがある</a:t>
            </a:r>
            <a:endParaRPr kumimoji="1" lang="en-US" altLang="ja-JP" sz="1600" dirty="0" smtClean="0">
              <a:solidFill>
                <a:schemeClr val="bg1">
                  <a:lumMod val="65000"/>
                </a:schemeClr>
              </a:solidFill>
            </a:endParaRPr>
          </a:p>
        </p:txBody>
      </p:sp>
      <p:sp>
        <p:nvSpPr>
          <p:cNvPr id="5" name="テキスト ボックス 4"/>
          <p:cNvSpPr txBox="1"/>
          <p:nvPr/>
        </p:nvSpPr>
        <p:spPr>
          <a:xfrm>
            <a:off x="860612" y="1826470"/>
            <a:ext cx="2539540"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r>
              <a:rPr kumimoji="1" lang="en-US" altLang="ja-JP" i="1" dirty="0" smtClean="0">
                <a:solidFill>
                  <a:schemeClr val="accent3"/>
                </a:solidFill>
                <a:latin typeface="Courier"/>
                <a:cs typeface="Courier"/>
              </a:rPr>
              <a:t>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6" name="テキスト ボックス 5"/>
          <p:cNvSpPr txBox="1"/>
          <p:nvPr/>
        </p:nvSpPr>
        <p:spPr>
          <a:xfrm>
            <a:off x="860612" y="2986577"/>
            <a:ext cx="2262496"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7" name="テキスト ボックス 6"/>
          <p:cNvSpPr txBox="1"/>
          <p:nvPr/>
        </p:nvSpPr>
        <p:spPr>
          <a:xfrm>
            <a:off x="3578572" y="1826470"/>
            <a:ext cx="1303737" cy="923330"/>
          </a:xfrm>
          <a:prstGeom prst="rect">
            <a:avLst/>
          </a:prstGeom>
          <a:noFill/>
        </p:spPr>
        <p:txBody>
          <a:bodyPr wrap="none" rtlCol="0">
            <a:spAutoFit/>
          </a:bodyPr>
          <a:lstStyle/>
          <a:p>
            <a:r>
              <a:rPr kumimoji="1" lang="en-US" altLang="ja-JP" i="1" dirty="0">
                <a:solidFill>
                  <a:schemeClr val="accent3"/>
                </a:solidFill>
                <a:latin typeface="Courier"/>
                <a:cs typeface="Courier"/>
              </a:rPr>
              <a:t>n</a:t>
            </a:r>
            <a:r>
              <a:rPr kumimoji="1" lang="en-US" altLang="ja-JP" i="1" dirty="0" smtClean="0">
                <a:solidFill>
                  <a:schemeClr val="accent3"/>
                </a:solidFill>
                <a:latin typeface="Courier"/>
                <a:cs typeface="Courier"/>
              </a:rPr>
              <a:t>ame</a:t>
            </a:r>
            <a:r>
              <a:rPr kumimoji="1" lang="en-US" altLang="ja-JP" dirty="0" smtClean="0">
                <a:solidFill>
                  <a:srgbClr val="00CC33"/>
                </a:solidFill>
                <a:latin typeface="Courier"/>
                <a:cs typeface="Courier"/>
              </a:rPr>
              <a:t>() {</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8" name="テキスト ボックス 7"/>
          <p:cNvSpPr txBox="1"/>
          <p:nvPr/>
        </p:nvSpPr>
        <p:spPr>
          <a:xfrm>
            <a:off x="5179318" y="1826470"/>
            <a:ext cx="2262496" cy="1200329"/>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9" name="テキスト ボックス 8"/>
          <p:cNvSpPr txBox="1"/>
          <p:nvPr/>
        </p:nvSpPr>
        <p:spPr>
          <a:xfrm>
            <a:off x="3578572" y="3309742"/>
            <a:ext cx="3555293" cy="369332"/>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 {</a:t>
            </a:r>
            <a:r>
              <a:rPr kumimoji="1" lang="en-US" altLang="ja-JP" dirty="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rgbClr val="00CC33"/>
                </a:solidFill>
                <a:latin typeface="Courier"/>
                <a:cs typeface="Courier"/>
              </a:rPr>
              <a:t>;</a:t>
            </a:r>
            <a:r>
              <a:rPr kumimoji="1" lang="en-US" altLang="ja-JP" dirty="0" smtClean="0">
                <a:solidFill>
                  <a:schemeClr val="bg1"/>
                </a:solidFill>
                <a:latin typeface="Courier"/>
                <a:cs typeface="Courier"/>
              </a:rPr>
              <a:t> </a:t>
            </a:r>
            <a:r>
              <a:rPr kumimoji="1" lang="en-US" altLang="ja-JP" dirty="0" smtClean="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64333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p:nvPr>
        </p:nvSpPr>
        <p:spPr>
          <a:xfrm>
            <a:off x="457200" y="205980"/>
            <a:ext cx="8229600" cy="633776"/>
          </a:xfrm>
        </p:spPr>
        <p:txBody>
          <a:bodyPr>
            <a:normAutofit/>
          </a:bodyPr>
          <a:lstStyle/>
          <a:p>
            <a:pPr algn="l"/>
            <a:r>
              <a:rPr kumimoji="1" lang="en-US" altLang="ja-JP" sz="3200" dirty="0" smtClean="0">
                <a:solidFill>
                  <a:srgbClr val="FF8000"/>
                </a:solidFill>
                <a:latin typeface="Futura"/>
                <a:cs typeface="Futura"/>
              </a:rPr>
              <a:t>BABAROT</a:t>
            </a:r>
            <a:endParaRPr kumimoji="1" lang="ja-JP" altLang="en-US" sz="3200" dirty="0">
              <a:solidFill>
                <a:srgbClr val="FF8000"/>
              </a:solidFill>
              <a:latin typeface="Futura"/>
              <a:cs typeface="Futura"/>
            </a:endParaRPr>
          </a:p>
        </p:txBody>
      </p:sp>
      <p:pic>
        <p:nvPicPr>
          <p:cNvPr id="3" name="図 2" descr="スクリーンショット 2015-08-02 20.55.27.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92097" y="1144164"/>
            <a:ext cx="7449752" cy="2853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392243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 互換</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 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csh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ビル・ジョイがカルフォルニア大学バークレイ校で開発した </a:t>
            </a:r>
            <a:r>
              <a:rPr kumimoji="1" lang="en-US" altLang="ja-JP" sz="1200" dirty="0" smtClean="0">
                <a:solidFill>
                  <a:schemeClr val="bg1">
                    <a:lumMod val="65000"/>
                  </a:schemeClr>
                </a:solidFill>
              </a:rPr>
              <a:t>C</a:t>
            </a:r>
            <a:r>
              <a:rPr kumimoji="1" lang="ja-JP" altLang="en-US" sz="1200" dirty="0" smtClean="0">
                <a:solidFill>
                  <a:schemeClr val="bg1">
                    <a:lumMod val="65000"/>
                  </a:schemeClr>
                </a:solidFill>
              </a:rPr>
              <a:t> 言語に似た文法特性を持つシェル．</a:t>
            </a:r>
            <a:r>
              <a:rPr kumimoji="1" lang="en-US" altLang="ja-JP" sz="1200" dirty="0" smtClean="0">
                <a:solidFill>
                  <a:schemeClr val="bg1">
                    <a:lumMod val="65000"/>
                  </a:schemeClr>
                </a:solidFill>
              </a:rPr>
              <a:t>BSD</a:t>
            </a:r>
            <a:r>
              <a:rPr kumimoji="1" lang="ja-JP" altLang="en-US" sz="1200" dirty="0" smtClean="0">
                <a:solidFill>
                  <a:schemeClr val="bg1">
                    <a:lumMod val="65000"/>
                  </a:schemeClr>
                </a:solidFill>
              </a:rPr>
              <a:t> 系に多く搭載された</a:t>
            </a:r>
            <a:endParaRPr kumimoji="1" lang="en-US" altLang="ja-JP" sz="1200" dirty="0" smtClean="0">
              <a:solidFill>
                <a:schemeClr val="bg1">
                  <a:lumMod val="65000"/>
                </a:schemeClr>
              </a:solidFill>
            </a:endParaRPr>
          </a:p>
          <a:p>
            <a:pPr lvl="1"/>
            <a:r>
              <a:rPr kumimoji="1" lang="en-US" altLang="ja-JP" sz="1600" dirty="0" smtClean="0">
                <a:solidFill>
                  <a:schemeClr val="bg1">
                    <a:lumMod val="65000"/>
                  </a:schemeClr>
                </a:solidFill>
              </a:rPr>
              <a:t>TENEX C shell</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rPr>
              <a:t>tcsh</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2"/>
            <a:r>
              <a:rPr kumimoji="1" lang="ja-JP" altLang="en-US" sz="1200" dirty="0" smtClean="0">
                <a:solidFill>
                  <a:schemeClr val="bg1">
                    <a:lumMod val="65000"/>
                  </a:schemeClr>
                </a:solidFill>
              </a:rPr>
              <a:t>ユーザインターフェースを向上させた</a:t>
            </a:r>
            <a:r>
              <a:rPr kumimoji="1" lang="en-US" altLang="ja-JP" sz="1200" dirty="0" smtClean="0">
                <a:solidFill>
                  <a:schemeClr val="bg1">
                    <a:lumMod val="65000"/>
                  </a:schemeClr>
                </a:solidFill>
              </a:rPr>
              <a:t> </a:t>
            </a:r>
            <a:r>
              <a:rPr kumimoji="1" lang="en-US" altLang="ja-JP" sz="1200" dirty="0" err="1" smtClean="0">
                <a:solidFill>
                  <a:schemeClr val="bg1">
                    <a:lumMod val="65000"/>
                  </a:schemeClr>
                </a:solidFill>
              </a:rPr>
              <a:t>csh</a:t>
            </a:r>
            <a:r>
              <a:rPr kumimoji="1" lang="en-US" altLang="ja-JP" sz="1200" dirty="0" smtClean="0">
                <a:solidFill>
                  <a:schemeClr val="bg1">
                    <a:lumMod val="65000"/>
                  </a:schemeClr>
                </a:solidFill>
              </a:rPr>
              <a:t> </a:t>
            </a:r>
            <a:r>
              <a:rPr kumimoji="1" lang="ja-JP" altLang="en-US" sz="1200" dirty="0" smtClean="0">
                <a:solidFill>
                  <a:schemeClr val="bg1">
                    <a:lumMod val="65000"/>
                  </a:schemeClr>
                </a:solidFill>
              </a:rPr>
              <a:t>の上位互換．シェル界隈でいち早く国際化（</a:t>
            </a:r>
            <a:r>
              <a:rPr kumimoji="1" lang="en-US" altLang="ja-JP" sz="1200" dirty="0" smtClean="0">
                <a:solidFill>
                  <a:schemeClr val="bg1">
                    <a:lumMod val="65000"/>
                  </a:schemeClr>
                </a:solidFill>
              </a:rPr>
              <a:t>Native Language System</a:t>
            </a:r>
            <a:r>
              <a:rPr kumimoji="1" lang="ja-JP" altLang="en-US" sz="1200" dirty="0" smtClean="0">
                <a:solidFill>
                  <a:schemeClr val="bg1">
                    <a:lumMod val="65000"/>
                  </a:schemeClr>
                </a:solidFill>
              </a:rPr>
              <a:t>）に対応した．</a:t>
            </a:r>
            <a:r>
              <a:rPr kumimoji="1" lang="en-US" altLang="ja-JP" sz="1200" dirty="0" smtClean="0">
                <a:solidFill>
                  <a:schemeClr val="bg1">
                    <a:lumMod val="65000"/>
                  </a:schemeClr>
                </a:solidFill>
              </a:rPr>
              <a:t>FreeBSD</a:t>
            </a:r>
            <a:r>
              <a:rPr kumimoji="1" lang="ja-JP" altLang="en-US" sz="1200" dirty="0" smtClean="0">
                <a:solidFill>
                  <a:schemeClr val="bg1">
                    <a:lumMod val="65000"/>
                  </a:schemeClr>
                </a:solidFill>
              </a:rPr>
              <a:t> に標準搭載され，その流れを汲む </a:t>
            </a:r>
            <a:r>
              <a:rPr kumimoji="1" lang="en-US" altLang="ja-JP" sz="1200" dirty="0" smtClean="0">
                <a:solidFill>
                  <a:schemeClr val="bg1">
                    <a:lumMod val="65000"/>
                  </a:schemeClr>
                </a:solidFill>
              </a:rPr>
              <a:t>Mac OS X</a:t>
            </a:r>
            <a:r>
              <a:rPr kumimoji="1" lang="ja-JP" altLang="en-US" sz="1200" dirty="0" smtClean="0">
                <a:solidFill>
                  <a:schemeClr val="bg1">
                    <a:lumMod val="65000"/>
                  </a:schemeClr>
                </a:solidFill>
              </a:rPr>
              <a:t> にも標準搭載されていた（</a:t>
            </a:r>
            <a:r>
              <a:rPr kumimoji="1" lang="en-US" altLang="ja-JP" sz="1200" dirty="0" smtClean="0">
                <a:solidFill>
                  <a:schemeClr val="bg1">
                    <a:lumMod val="65000"/>
                  </a:schemeClr>
                </a:solidFill>
              </a:rPr>
              <a:t>/bin/</a:t>
            </a:r>
            <a:r>
              <a:rPr kumimoji="1" lang="en-US" altLang="ja-JP" sz="1200" dirty="0" err="1" smtClean="0">
                <a:solidFill>
                  <a:schemeClr val="bg1">
                    <a:lumMod val="65000"/>
                  </a:schemeClr>
                </a:solidFill>
              </a:rPr>
              <a:t>tcsh</a:t>
            </a:r>
            <a:r>
              <a:rPr kumimoji="1" lang="ja-JP" altLang="en-US" sz="1200" dirty="0" smtClean="0">
                <a:solidFill>
                  <a:schemeClr val="bg1">
                    <a:lumMod val="65000"/>
                  </a:schemeClr>
                </a:solidFill>
              </a:rPr>
              <a:t>）．</a:t>
            </a:r>
            <a:r>
              <a:rPr kumimoji="1" lang="en-US" altLang="ja-JP" sz="1200" dirty="0" smtClean="0">
                <a:solidFill>
                  <a:schemeClr val="bg1">
                    <a:lumMod val="65000"/>
                  </a:schemeClr>
                </a:solidFill>
              </a:rPr>
              <a:t>10.3 </a:t>
            </a:r>
            <a:r>
              <a:rPr kumimoji="1" lang="ja-JP" altLang="en-US" sz="1200" dirty="0" smtClean="0">
                <a:solidFill>
                  <a:schemeClr val="bg1">
                    <a:lumMod val="65000"/>
                  </a:schemeClr>
                </a:solidFill>
              </a:rPr>
              <a:t>以降は </a:t>
            </a:r>
            <a:r>
              <a:rPr kumimoji="1" lang="en-US" altLang="ja-JP" sz="1200" dirty="0" smtClean="0">
                <a:solidFill>
                  <a:schemeClr val="bg1">
                    <a:lumMod val="65000"/>
                  </a:schemeClr>
                </a:solidFill>
              </a:rPr>
              <a:t>Linux</a:t>
            </a:r>
            <a:r>
              <a:rPr kumimoji="1" lang="ja-JP" altLang="en-US" sz="1200" dirty="0" smtClean="0">
                <a:solidFill>
                  <a:schemeClr val="bg1">
                    <a:lumMod val="65000"/>
                  </a:schemeClr>
                </a:solidFill>
              </a:rPr>
              <a:t> のデフォルトシェルである </a:t>
            </a:r>
            <a:r>
              <a:rPr kumimoji="1" lang="en-US" altLang="ja-JP" sz="1200" dirty="0" smtClean="0">
                <a:solidFill>
                  <a:schemeClr val="bg1">
                    <a:lumMod val="65000"/>
                  </a:schemeClr>
                </a:solidFill>
              </a:rPr>
              <a:t>Bash</a:t>
            </a:r>
            <a:r>
              <a:rPr kumimoji="1" lang="ja-JP" altLang="en-US" sz="1200" dirty="0" smtClean="0">
                <a:solidFill>
                  <a:schemeClr val="bg1">
                    <a:lumMod val="65000"/>
                  </a:schemeClr>
                </a:solidFill>
              </a:rPr>
              <a:t> がデフォルトになっている</a:t>
            </a:r>
            <a:endParaRPr kumimoji="1" lang="en-US" altLang="ja-JP" sz="1200" dirty="0" smtClean="0">
              <a:solidFill>
                <a:schemeClr val="bg1">
                  <a:lumMod val="65000"/>
                </a:schemeClr>
              </a:solidFill>
            </a:endParaRPr>
          </a:p>
          <a:p>
            <a:pPr lvl="2"/>
            <a:endParaRPr kumimoji="1" lang="en-US" altLang="ja-JP" sz="1200" dirty="0" smtClean="0">
              <a:solidFill>
                <a:schemeClr val="bg1">
                  <a:lumMod val="65000"/>
                </a:schemeClr>
              </a:solidFill>
            </a:endParaRPr>
          </a:p>
        </p:txBody>
      </p:sp>
    </p:spTree>
    <p:extLst>
      <p:ext uri="{BB962C8B-B14F-4D97-AF65-F5344CB8AC3E}">
        <p14:creationId xmlns:p14="http://schemas.microsoft.com/office/powerpoint/2010/main" val="170875497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これ以外にも，これらを組み合わせた書きパターンがある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どれか一つを覚えて，最低限コード内では統一するべき</a:t>
            </a:r>
            <a:endParaRPr kumimoji="1" lang="en-US" altLang="ja-JP" sz="1600" dirty="0" smtClean="0">
              <a:solidFill>
                <a:schemeClr val="bg1">
                  <a:lumMod val="65000"/>
                </a:schemeClr>
              </a:solidFill>
            </a:endParaRPr>
          </a:p>
        </p:txBody>
      </p:sp>
      <p:sp>
        <p:nvSpPr>
          <p:cNvPr id="5" name="テキスト ボックス 4"/>
          <p:cNvSpPr txBox="1"/>
          <p:nvPr/>
        </p:nvSpPr>
        <p:spPr>
          <a:xfrm>
            <a:off x="860612" y="1826470"/>
            <a:ext cx="2539540"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r>
              <a:rPr kumimoji="1" lang="en-US" altLang="ja-JP" i="1" dirty="0" smtClean="0">
                <a:solidFill>
                  <a:schemeClr val="accent3"/>
                </a:solidFill>
                <a:latin typeface="Courier"/>
                <a:cs typeface="Courier"/>
              </a:rPr>
              <a:t>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6" name="テキスト ボックス 5"/>
          <p:cNvSpPr txBox="1"/>
          <p:nvPr/>
        </p:nvSpPr>
        <p:spPr>
          <a:xfrm>
            <a:off x="860612" y="2986577"/>
            <a:ext cx="2262496" cy="923330"/>
          </a:xfrm>
          <a:prstGeom prst="rect">
            <a:avLst/>
          </a:prstGeom>
          <a:noFill/>
        </p:spPr>
        <p:txBody>
          <a:bodyPr wrap="none" rtlCol="0">
            <a:spAutoFit/>
          </a:bodyPr>
          <a:lstStyle/>
          <a:p>
            <a:r>
              <a:rPr kumimoji="1" lang="en-US" altLang="ja-JP" dirty="0">
                <a:solidFill>
                  <a:srgbClr val="00CC33"/>
                </a:solidFill>
                <a:latin typeface="Courier"/>
                <a:cs typeface="Courier"/>
              </a:rPr>
              <a:t>f</a:t>
            </a:r>
            <a:r>
              <a:rPr kumimoji="1" lang="en-US" altLang="ja-JP" dirty="0" smtClean="0">
                <a:solidFill>
                  <a:srgbClr val="00CC33"/>
                </a:solidFill>
                <a:latin typeface="Courier"/>
                <a:cs typeface="Courier"/>
              </a:rPr>
              <a:t>unction </a:t>
            </a:r>
            <a:r>
              <a:rPr kumimoji="1" lang="en-US" altLang="ja-JP" i="1" dirty="0" smtClean="0">
                <a:solidFill>
                  <a:schemeClr val="accent3"/>
                </a:solidFill>
                <a:latin typeface="Courier"/>
                <a:cs typeface="Courier"/>
              </a:rPr>
              <a:t>name </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7" name="テキスト ボックス 6"/>
          <p:cNvSpPr txBox="1"/>
          <p:nvPr/>
        </p:nvSpPr>
        <p:spPr>
          <a:xfrm>
            <a:off x="3578572" y="1826470"/>
            <a:ext cx="1303737" cy="923330"/>
          </a:xfrm>
          <a:prstGeom prst="rect">
            <a:avLst/>
          </a:prstGeom>
          <a:noFill/>
        </p:spPr>
        <p:txBody>
          <a:bodyPr wrap="none" rtlCol="0">
            <a:spAutoFit/>
          </a:bodyPr>
          <a:lstStyle/>
          <a:p>
            <a:r>
              <a:rPr kumimoji="1" lang="en-US" altLang="ja-JP" i="1" dirty="0">
                <a:solidFill>
                  <a:schemeClr val="accent3"/>
                </a:solidFill>
                <a:latin typeface="Courier"/>
                <a:cs typeface="Courier"/>
              </a:rPr>
              <a:t>n</a:t>
            </a:r>
            <a:r>
              <a:rPr kumimoji="1" lang="en-US" altLang="ja-JP" i="1" dirty="0" smtClean="0">
                <a:solidFill>
                  <a:schemeClr val="accent3"/>
                </a:solidFill>
                <a:latin typeface="Courier"/>
                <a:cs typeface="Courier"/>
              </a:rPr>
              <a:t>ame</a:t>
            </a:r>
            <a:r>
              <a:rPr kumimoji="1" lang="en-US" altLang="ja-JP" dirty="0" smtClean="0">
                <a:solidFill>
                  <a:srgbClr val="00CC33"/>
                </a:solidFill>
                <a:latin typeface="Courier"/>
                <a:cs typeface="Courier"/>
              </a:rPr>
              <a:t>() {</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8" name="テキスト ボックス 7"/>
          <p:cNvSpPr txBox="1"/>
          <p:nvPr/>
        </p:nvSpPr>
        <p:spPr>
          <a:xfrm>
            <a:off x="5179318" y="1826470"/>
            <a:ext cx="2262496" cy="1200329"/>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a:t>
            </a:r>
          </a:p>
          <a:p>
            <a:r>
              <a:rPr kumimoji="1" lang="en-US" altLang="ja-JP" dirty="0" smtClean="0">
                <a:solidFill>
                  <a:srgbClr val="00CC33"/>
                </a:solidFill>
                <a:latin typeface="Courier"/>
                <a:cs typeface="Courier"/>
              </a:rPr>
              <a:t>	</a:t>
            </a:r>
            <a:r>
              <a:rPr kumimoji="1" lang="ja-JP" altLang="en-US" dirty="0" smtClean="0">
                <a:solidFill>
                  <a:schemeClr val="bg1"/>
                </a:solidFill>
                <a:latin typeface="Courier"/>
                <a:cs typeface="Courier"/>
              </a:rPr>
              <a:t>処理</a:t>
            </a:r>
            <a:endParaRPr kumimoji="1" lang="en-US" altLang="ja-JP" dirty="0" smtClean="0">
              <a:solidFill>
                <a:schemeClr val="bg1"/>
              </a:solidFill>
              <a:latin typeface="Courier"/>
              <a:cs typeface="Courier"/>
            </a:endParaRPr>
          </a:p>
          <a:p>
            <a:r>
              <a:rPr kumimoji="1" lang="en-US" altLang="ja-JP" dirty="0">
                <a:solidFill>
                  <a:srgbClr val="00CC33"/>
                </a:solidFill>
                <a:latin typeface="Courier"/>
                <a:cs typeface="Courier"/>
              </a:rPr>
              <a:t>}</a:t>
            </a:r>
            <a:endParaRPr kumimoji="1" lang="ja-JP" altLang="en-US" dirty="0">
              <a:solidFill>
                <a:srgbClr val="00CC33"/>
              </a:solidFill>
              <a:latin typeface="Courier"/>
              <a:cs typeface="Courier"/>
            </a:endParaRPr>
          </a:p>
        </p:txBody>
      </p:sp>
      <p:sp>
        <p:nvSpPr>
          <p:cNvPr id="9" name="テキスト ボックス 8"/>
          <p:cNvSpPr txBox="1"/>
          <p:nvPr/>
        </p:nvSpPr>
        <p:spPr>
          <a:xfrm>
            <a:off x="3578572" y="3309742"/>
            <a:ext cx="3555293" cy="369332"/>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 {</a:t>
            </a:r>
            <a:r>
              <a:rPr kumimoji="1" lang="en-US" altLang="ja-JP" dirty="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rgbClr val="00CC33"/>
                </a:solidFill>
                <a:latin typeface="Courier"/>
                <a:cs typeface="Courier"/>
              </a:rPr>
              <a:t>;</a:t>
            </a:r>
            <a:r>
              <a:rPr kumimoji="1" lang="en-US" altLang="ja-JP" dirty="0" smtClean="0">
                <a:solidFill>
                  <a:schemeClr val="bg1"/>
                </a:solidFill>
                <a:latin typeface="Courier"/>
                <a:cs typeface="Courier"/>
              </a:rPr>
              <a:t> </a:t>
            </a:r>
            <a:r>
              <a:rPr kumimoji="1" lang="en-US" altLang="ja-JP" dirty="0" smtClean="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13812886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関数は，最後に到達すると，自動で</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return 0</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されるが，</a:t>
            </a:r>
            <a:r>
              <a:rPr kumimoji="1" lang="en-US" altLang="ja-JP" sz="1600" dirty="0">
                <a:solidFill>
                  <a:schemeClr val="bg1">
                    <a:lumMod val="65000"/>
                  </a:schemeClr>
                </a:solidFill>
              </a:rPr>
              <a:t/>
            </a:r>
            <a:br>
              <a:rPr kumimoji="1" lang="en-US" altLang="ja-JP" sz="1600" dirty="0">
                <a:solidFill>
                  <a:schemeClr val="bg1">
                    <a:lumMod val="65000"/>
                  </a:schemeClr>
                </a:solidFill>
              </a:rPr>
            </a:br>
            <a:r>
              <a:rPr kumimoji="1" lang="ja-JP" altLang="en-US" sz="1600" dirty="0" smtClean="0">
                <a:solidFill>
                  <a:schemeClr val="bg1">
                    <a:lumMod val="65000"/>
                  </a:schemeClr>
                </a:solidFill>
              </a:rPr>
              <a:t>きちんとユーザが</a:t>
            </a:r>
            <a:r>
              <a:rPr kumimoji="1" lang="en-US" altLang="ja-JP" sz="1600" dirty="0" smtClean="0">
                <a:solidFill>
                  <a:schemeClr val="bg1">
                    <a:lumMod val="65000"/>
                  </a:schemeClr>
                </a:solidFill>
              </a:rPr>
              <a:t> return </a:t>
            </a:r>
            <a:r>
              <a:rPr kumimoji="1" lang="ja-JP" altLang="en-US" sz="1600" dirty="0" smtClean="0">
                <a:solidFill>
                  <a:schemeClr val="bg1">
                    <a:lumMod val="65000"/>
                  </a:schemeClr>
                </a:solidFill>
              </a:rPr>
              <a:t>ポイントを返り値をもって設定すべき</a:t>
            </a:r>
            <a:endParaRPr kumimoji="1" lang="en-US" altLang="ja-JP" sz="1600" dirty="0">
              <a:solidFill>
                <a:schemeClr val="bg1">
                  <a:lumMod val="65000"/>
                </a:schemeClr>
              </a:solidFill>
            </a:endParaRPr>
          </a:p>
        </p:txBody>
      </p:sp>
      <p:sp>
        <p:nvSpPr>
          <p:cNvPr id="9" name="テキスト ボックス 8"/>
          <p:cNvSpPr txBox="1"/>
          <p:nvPr/>
        </p:nvSpPr>
        <p:spPr>
          <a:xfrm>
            <a:off x="1269613" y="1783407"/>
            <a:ext cx="3555293" cy="369332"/>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 {</a:t>
            </a:r>
            <a:r>
              <a:rPr kumimoji="1" lang="en-US" altLang="ja-JP" dirty="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rgbClr val="00CC33"/>
                </a:solidFill>
                <a:latin typeface="Courier"/>
                <a:cs typeface="Courier"/>
              </a:rPr>
              <a:t>;</a:t>
            </a:r>
            <a:r>
              <a:rPr kumimoji="1" lang="en-US" altLang="ja-JP" dirty="0" smtClean="0">
                <a:solidFill>
                  <a:schemeClr val="bg1"/>
                </a:solidFill>
                <a:latin typeface="Courier"/>
                <a:cs typeface="Courier"/>
              </a:rPr>
              <a:t> </a:t>
            </a:r>
            <a:r>
              <a:rPr kumimoji="1" lang="en-US" altLang="ja-JP" dirty="0" smtClean="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254184067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関数は，最後に到達すると，自動で</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return 0</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されるが，</a:t>
            </a:r>
            <a:r>
              <a:rPr kumimoji="1" lang="en-US" altLang="ja-JP" sz="1600" dirty="0">
                <a:solidFill>
                  <a:schemeClr val="bg1">
                    <a:lumMod val="65000"/>
                  </a:schemeClr>
                </a:solidFill>
              </a:rPr>
              <a:t/>
            </a:r>
            <a:br>
              <a:rPr kumimoji="1" lang="en-US" altLang="ja-JP" sz="1600" dirty="0">
                <a:solidFill>
                  <a:schemeClr val="bg1">
                    <a:lumMod val="65000"/>
                  </a:schemeClr>
                </a:solidFill>
              </a:rPr>
            </a:br>
            <a:r>
              <a:rPr kumimoji="1" lang="ja-JP" altLang="en-US" sz="1600" dirty="0" smtClean="0">
                <a:solidFill>
                  <a:schemeClr val="bg1">
                    <a:lumMod val="65000"/>
                  </a:schemeClr>
                </a:solidFill>
              </a:rPr>
              <a:t>きちんとユーザが</a:t>
            </a:r>
            <a:r>
              <a:rPr kumimoji="1" lang="en-US" altLang="ja-JP" sz="1600" dirty="0" smtClean="0">
                <a:solidFill>
                  <a:schemeClr val="bg1">
                    <a:lumMod val="65000"/>
                  </a:schemeClr>
                </a:solidFill>
              </a:rPr>
              <a:t> return </a:t>
            </a:r>
            <a:r>
              <a:rPr kumimoji="1" lang="ja-JP" altLang="en-US" sz="1600" dirty="0" smtClean="0">
                <a:solidFill>
                  <a:schemeClr val="bg1">
                    <a:lumMod val="65000"/>
                  </a:schemeClr>
                </a:solidFill>
              </a:rPr>
              <a:t>ポイントを返り値をもって設定すべき</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正常終了なら</a:t>
            </a:r>
            <a:r>
              <a:rPr kumimoji="1" lang="en-US" altLang="ja-JP" sz="1600" dirty="0" smtClean="0">
                <a:solidFill>
                  <a:schemeClr val="bg1">
                    <a:lumMod val="65000"/>
                  </a:schemeClr>
                </a:solidFill>
              </a:rPr>
              <a:t> 0</a:t>
            </a:r>
            <a:r>
              <a:rPr kumimoji="1" lang="ja-JP" altLang="en-US" sz="1600" dirty="0" smtClean="0">
                <a:solidFill>
                  <a:schemeClr val="bg1">
                    <a:lumMod val="65000"/>
                  </a:schemeClr>
                </a:solidFill>
              </a:rPr>
              <a:t>，異常終了なら非</a:t>
            </a:r>
            <a:r>
              <a:rPr kumimoji="1" lang="en-US" altLang="ja-JP" sz="1600" dirty="0" smtClean="0">
                <a:solidFill>
                  <a:schemeClr val="bg1">
                    <a:lumMod val="65000"/>
                  </a:schemeClr>
                </a:solidFill>
              </a:rPr>
              <a:t> 0</a:t>
            </a:r>
            <a:r>
              <a:rPr kumimoji="1" lang="ja-JP" altLang="en-US" sz="1600" dirty="0">
                <a:solidFill>
                  <a:schemeClr val="bg1">
                    <a:lumMod val="65000"/>
                  </a:schemeClr>
                </a:solidFill>
              </a:rPr>
              <a:t> </a:t>
            </a:r>
            <a:r>
              <a:rPr kumimoji="1" lang="ja-JP" altLang="en-US" sz="1600" dirty="0" smtClean="0">
                <a:solidFill>
                  <a:schemeClr val="bg1">
                    <a:lumMod val="65000"/>
                  </a:schemeClr>
                </a:solidFill>
              </a:rPr>
              <a:t>を返すようにする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p:txBody>
      </p:sp>
      <p:sp>
        <p:nvSpPr>
          <p:cNvPr id="9" name="テキスト ボックス 8"/>
          <p:cNvSpPr txBox="1"/>
          <p:nvPr/>
        </p:nvSpPr>
        <p:spPr>
          <a:xfrm>
            <a:off x="1269613" y="1783407"/>
            <a:ext cx="3555293" cy="369332"/>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 {</a:t>
            </a:r>
            <a:r>
              <a:rPr kumimoji="1" lang="en-US" altLang="ja-JP" dirty="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rgbClr val="00CC33"/>
                </a:solidFill>
                <a:latin typeface="Courier"/>
                <a:cs typeface="Courier"/>
              </a:rPr>
              <a:t>;</a:t>
            </a:r>
            <a:r>
              <a:rPr kumimoji="1" lang="en-US" altLang="ja-JP" dirty="0" smtClean="0">
                <a:solidFill>
                  <a:schemeClr val="bg1"/>
                </a:solidFill>
                <a:latin typeface="Courier"/>
                <a:cs typeface="Courier"/>
              </a:rPr>
              <a:t> </a:t>
            </a:r>
            <a:r>
              <a:rPr kumimoji="1" lang="en-US" altLang="ja-JP" dirty="0" smtClean="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332871745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関数は，最後に到達すると，自動で</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return 0</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されるが，</a:t>
            </a:r>
            <a:r>
              <a:rPr kumimoji="1" lang="en-US" altLang="ja-JP" sz="1600" dirty="0">
                <a:solidFill>
                  <a:schemeClr val="bg1">
                    <a:lumMod val="65000"/>
                  </a:schemeClr>
                </a:solidFill>
              </a:rPr>
              <a:t/>
            </a:r>
            <a:br>
              <a:rPr kumimoji="1" lang="en-US" altLang="ja-JP" sz="1600" dirty="0">
                <a:solidFill>
                  <a:schemeClr val="bg1">
                    <a:lumMod val="65000"/>
                  </a:schemeClr>
                </a:solidFill>
              </a:rPr>
            </a:br>
            <a:r>
              <a:rPr kumimoji="1" lang="ja-JP" altLang="en-US" sz="1600" dirty="0" smtClean="0">
                <a:solidFill>
                  <a:schemeClr val="bg1">
                    <a:lumMod val="65000"/>
                  </a:schemeClr>
                </a:solidFill>
              </a:rPr>
              <a:t>きちんとユーザが</a:t>
            </a:r>
            <a:r>
              <a:rPr kumimoji="1" lang="en-US" altLang="ja-JP" sz="1600" dirty="0" smtClean="0">
                <a:solidFill>
                  <a:schemeClr val="bg1">
                    <a:lumMod val="65000"/>
                  </a:schemeClr>
                </a:solidFill>
              </a:rPr>
              <a:t> return </a:t>
            </a:r>
            <a:r>
              <a:rPr kumimoji="1" lang="ja-JP" altLang="en-US" sz="1600" dirty="0" smtClean="0">
                <a:solidFill>
                  <a:schemeClr val="bg1">
                    <a:lumMod val="65000"/>
                  </a:schemeClr>
                </a:solidFill>
              </a:rPr>
              <a:t>ポイントを返り値をもって設定すべき</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正常終了なら</a:t>
            </a:r>
            <a:r>
              <a:rPr kumimoji="1" lang="en-US" altLang="ja-JP" sz="1600" dirty="0" smtClean="0">
                <a:solidFill>
                  <a:schemeClr val="bg1">
                    <a:lumMod val="65000"/>
                  </a:schemeClr>
                </a:solidFill>
              </a:rPr>
              <a:t> 0</a:t>
            </a:r>
            <a:r>
              <a:rPr kumimoji="1" lang="ja-JP" altLang="en-US" sz="1600" dirty="0" smtClean="0">
                <a:solidFill>
                  <a:schemeClr val="bg1">
                    <a:lumMod val="65000"/>
                  </a:schemeClr>
                </a:solidFill>
              </a:rPr>
              <a:t>，異常終了なら非</a:t>
            </a:r>
            <a:r>
              <a:rPr kumimoji="1" lang="en-US" altLang="ja-JP" sz="1600" dirty="0" smtClean="0">
                <a:solidFill>
                  <a:schemeClr val="bg1">
                    <a:lumMod val="65000"/>
                  </a:schemeClr>
                </a:solidFill>
              </a:rPr>
              <a:t> 0</a:t>
            </a:r>
            <a:r>
              <a:rPr kumimoji="1" lang="ja-JP" altLang="en-US" sz="1600" dirty="0">
                <a:solidFill>
                  <a:schemeClr val="bg1">
                    <a:lumMod val="65000"/>
                  </a:schemeClr>
                </a:solidFill>
              </a:rPr>
              <a:t> </a:t>
            </a:r>
            <a:r>
              <a:rPr kumimoji="1" lang="ja-JP" altLang="en-US" sz="1600" dirty="0" smtClean="0">
                <a:solidFill>
                  <a:schemeClr val="bg1">
                    <a:lumMod val="65000"/>
                  </a:schemeClr>
                </a:solidFill>
              </a:rPr>
              <a:t>を返すようにする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こうすることで短絡評価や，条件文による分岐ができる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p:txBody>
      </p:sp>
      <p:sp>
        <p:nvSpPr>
          <p:cNvPr id="9" name="テキスト ボックス 8"/>
          <p:cNvSpPr txBox="1"/>
          <p:nvPr/>
        </p:nvSpPr>
        <p:spPr>
          <a:xfrm>
            <a:off x="1269613" y="1783407"/>
            <a:ext cx="3555293" cy="369332"/>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 {</a:t>
            </a:r>
            <a:r>
              <a:rPr kumimoji="1" lang="en-US" altLang="ja-JP" dirty="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rgbClr val="00CC33"/>
                </a:solidFill>
                <a:latin typeface="Courier"/>
                <a:cs typeface="Courier"/>
              </a:rPr>
              <a:t>;</a:t>
            </a:r>
            <a:r>
              <a:rPr kumimoji="1" lang="en-US" altLang="ja-JP" dirty="0" smtClean="0">
                <a:solidFill>
                  <a:schemeClr val="bg1"/>
                </a:solidFill>
                <a:latin typeface="Courier"/>
                <a:cs typeface="Courier"/>
              </a:rPr>
              <a:t> </a:t>
            </a:r>
            <a:r>
              <a:rPr kumimoji="1" lang="en-US" altLang="ja-JP" dirty="0" smtClean="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162736706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ユーザ定義関数を作れる</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a:solidFill>
                <a:schemeClr val="bg1">
                  <a:lumMod val="65000"/>
                </a:schemeClr>
              </a:solidFill>
            </a:endParaRPr>
          </a:p>
          <a:p>
            <a:pPr lvl="1"/>
            <a:r>
              <a:rPr kumimoji="1" lang="ja-JP" altLang="en-US" sz="1600" dirty="0" smtClean="0">
                <a:solidFill>
                  <a:schemeClr val="bg1">
                    <a:lumMod val="65000"/>
                  </a:schemeClr>
                </a:solidFill>
              </a:rPr>
              <a:t>関数は，最後に到達すると，自動で</a:t>
            </a:r>
            <a:r>
              <a:rPr kumimoji="1" lang="en-US" altLang="ja-JP" sz="1600" dirty="0" smtClean="0">
                <a:solidFill>
                  <a:schemeClr val="bg1">
                    <a:lumMod val="65000"/>
                  </a:schemeClr>
                </a:solidFill>
              </a:rPr>
              <a:t> </a:t>
            </a:r>
            <a:r>
              <a:rPr kumimoji="1" lang="en-US" altLang="ja-JP" sz="1600" dirty="0" smtClean="0">
                <a:solidFill>
                  <a:srgbClr val="00CC33"/>
                </a:solidFill>
                <a:latin typeface="Courier"/>
                <a:cs typeface="Courier"/>
              </a:rPr>
              <a:t>return 0</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されるが，</a:t>
            </a:r>
            <a:r>
              <a:rPr kumimoji="1" lang="en-US" altLang="ja-JP" sz="1600" dirty="0">
                <a:solidFill>
                  <a:schemeClr val="bg1">
                    <a:lumMod val="65000"/>
                  </a:schemeClr>
                </a:solidFill>
              </a:rPr>
              <a:t/>
            </a:r>
            <a:br>
              <a:rPr kumimoji="1" lang="en-US" altLang="ja-JP" sz="1600" dirty="0">
                <a:solidFill>
                  <a:schemeClr val="bg1">
                    <a:lumMod val="65000"/>
                  </a:schemeClr>
                </a:solidFill>
              </a:rPr>
            </a:br>
            <a:r>
              <a:rPr kumimoji="1" lang="ja-JP" altLang="en-US" sz="1600" dirty="0" smtClean="0">
                <a:solidFill>
                  <a:schemeClr val="bg1">
                    <a:lumMod val="65000"/>
                  </a:schemeClr>
                </a:solidFill>
              </a:rPr>
              <a:t>きちんとユーザが</a:t>
            </a:r>
            <a:r>
              <a:rPr kumimoji="1" lang="en-US" altLang="ja-JP" sz="1600" dirty="0" smtClean="0">
                <a:solidFill>
                  <a:schemeClr val="bg1">
                    <a:lumMod val="65000"/>
                  </a:schemeClr>
                </a:solidFill>
              </a:rPr>
              <a:t> return </a:t>
            </a:r>
            <a:r>
              <a:rPr kumimoji="1" lang="ja-JP" altLang="en-US" sz="1600" dirty="0" smtClean="0">
                <a:solidFill>
                  <a:schemeClr val="bg1">
                    <a:lumMod val="65000"/>
                  </a:schemeClr>
                </a:solidFill>
              </a:rPr>
              <a:t>ポイントを返り値をもって設定すべき</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正常終了なら</a:t>
            </a:r>
            <a:r>
              <a:rPr kumimoji="1" lang="en-US" altLang="ja-JP" sz="1600" dirty="0" smtClean="0">
                <a:solidFill>
                  <a:schemeClr val="bg1">
                    <a:lumMod val="65000"/>
                  </a:schemeClr>
                </a:solidFill>
              </a:rPr>
              <a:t> 0</a:t>
            </a:r>
            <a:r>
              <a:rPr kumimoji="1" lang="ja-JP" altLang="en-US" sz="1600" dirty="0" smtClean="0">
                <a:solidFill>
                  <a:schemeClr val="bg1">
                    <a:lumMod val="65000"/>
                  </a:schemeClr>
                </a:solidFill>
              </a:rPr>
              <a:t>，異常終了なら非</a:t>
            </a:r>
            <a:r>
              <a:rPr kumimoji="1" lang="en-US" altLang="ja-JP" sz="1600" dirty="0" smtClean="0">
                <a:solidFill>
                  <a:schemeClr val="bg1">
                    <a:lumMod val="65000"/>
                  </a:schemeClr>
                </a:solidFill>
              </a:rPr>
              <a:t> 0</a:t>
            </a:r>
            <a:r>
              <a:rPr kumimoji="1" lang="ja-JP" altLang="en-US" sz="1600" dirty="0">
                <a:solidFill>
                  <a:schemeClr val="bg1">
                    <a:lumMod val="65000"/>
                  </a:schemeClr>
                </a:solidFill>
              </a:rPr>
              <a:t> </a:t>
            </a:r>
            <a:r>
              <a:rPr kumimoji="1" lang="ja-JP" altLang="en-US" sz="1600" dirty="0" smtClean="0">
                <a:solidFill>
                  <a:schemeClr val="bg1">
                    <a:lumMod val="65000"/>
                  </a:schemeClr>
                </a:solidFill>
              </a:rPr>
              <a:t>を返すようにする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こうすることで短絡評価や，条件文による分岐ができる</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a:t>
            </a:r>
            <a:r>
              <a:rPr kumimoji="1" lang="ja-JP" altLang="en-US" sz="1600" dirty="0" smtClean="0">
                <a:solidFill>
                  <a:schemeClr val="bg2"/>
                </a:solidFill>
              </a:rPr>
              <a:t>ユーザ定義関数であっても内部コマンドと同じ扱いができる</a:t>
            </a:r>
            <a:endParaRPr kumimoji="1" lang="en-US" altLang="ja-JP" sz="1600" dirty="0" smtClean="0">
              <a:solidFill>
                <a:schemeClr val="bg2"/>
              </a:solidFill>
            </a:endParaRPr>
          </a:p>
          <a:p>
            <a:pPr lvl="1"/>
            <a:endParaRPr kumimoji="1" lang="en-US" altLang="ja-JP" sz="1600" dirty="0">
              <a:solidFill>
                <a:schemeClr val="bg2"/>
              </a:solidFill>
            </a:endParaRPr>
          </a:p>
        </p:txBody>
      </p:sp>
      <p:sp>
        <p:nvSpPr>
          <p:cNvPr id="9" name="テキスト ボックス 8"/>
          <p:cNvSpPr txBox="1"/>
          <p:nvPr/>
        </p:nvSpPr>
        <p:spPr>
          <a:xfrm>
            <a:off x="1269613" y="1783407"/>
            <a:ext cx="3555293" cy="369332"/>
          </a:xfrm>
          <a:prstGeom prst="rect">
            <a:avLst/>
          </a:prstGeom>
          <a:noFill/>
        </p:spPr>
        <p:txBody>
          <a:bodyPr wrap="none" rtlCol="0">
            <a:spAutoFit/>
          </a:bodyPr>
          <a:lstStyle/>
          <a:p>
            <a:r>
              <a:rPr kumimoji="1" lang="en-US" altLang="ja-JP" dirty="0">
                <a:solidFill>
                  <a:srgbClr val="00CC33"/>
                </a:solidFill>
                <a:latin typeface="Courier"/>
                <a:cs typeface="Courier"/>
              </a:rPr>
              <a:t>function </a:t>
            </a:r>
            <a:r>
              <a:rPr kumimoji="1" lang="en-US" altLang="ja-JP" i="1" dirty="0" smtClean="0">
                <a:solidFill>
                  <a:schemeClr val="accent3"/>
                </a:solidFill>
                <a:latin typeface="Courier"/>
                <a:cs typeface="Courier"/>
              </a:rPr>
              <a:t>name</a:t>
            </a:r>
            <a:r>
              <a:rPr kumimoji="1" lang="en-US" altLang="ja-JP" dirty="0" smtClean="0">
                <a:solidFill>
                  <a:srgbClr val="00CC33"/>
                </a:solidFill>
                <a:latin typeface="Courier"/>
                <a:cs typeface="Courier"/>
              </a:rPr>
              <a:t>() {</a:t>
            </a:r>
            <a:r>
              <a:rPr kumimoji="1" lang="en-US" altLang="ja-JP" dirty="0">
                <a:solidFill>
                  <a:srgbClr val="00CC33"/>
                </a:solidFill>
                <a:latin typeface="Courier"/>
                <a:cs typeface="Courier"/>
              </a:rPr>
              <a:t> </a:t>
            </a:r>
            <a:r>
              <a:rPr kumimoji="1" lang="ja-JP" altLang="en-US" dirty="0" smtClean="0">
                <a:solidFill>
                  <a:schemeClr val="bg1"/>
                </a:solidFill>
                <a:latin typeface="Courier"/>
                <a:cs typeface="Courier"/>
              </a:rPr>
              <a:t>処理</a:t>
            </a:r>
            <a:r>
              <a:rPr kumimoji="1" lang="en-US" altLang="ja-JP" dirty="0" smtClean="0">
                <a:solidFill>
                  <a:srgbClr val="00CC33"/>
                </a:solidFill>
                <a:latin typeface="Courier"/>
                <a:cs typeface="Courier"/>
              </a:rPr>
              <a:t>;</a:t>
            </a:r>
            <a:r>
              <a:rPr kumimoji="1" lang="en-US" altLang="ja-JP" dirty="0" smtClean="0">
                <a:solidFill>
                  <a:schemeClr val="bg1"/>
                </a:solidFill>
                <a:latin typeface="Courier"/>
                <a:cs typeface="Courier"/>
              </a:rPr>
              <a:t> </a:t>
            </a:r>
            <a:r>
              <a:rPr kumimoji="1" lang="en-US" altLang="ja-JP" dirty="0" smtClean="0">
                <a:solidFill>
                  <a:srgbClr val="00CC33"/>
                </a:solidFill>
                <a:latin typeface="Courier"/>
                <a:cs typeface="Courier"/>
              </a:rPr>
              <a:t>}</a:t>
            </a:r>
            <a:endParaRPr kumimoji="1" lang="ja-JP" altLang="en-US" dirty="0">
              <a:solidFill>
                <a:srgbClr val="00CC33"/>
              </a:solidFill>
              <a:latin typeface="Courier"/>
              <a:cs typeface="Courier"/>
            </a:endParaRPr>
          </a:p>
        </p:txBody>
      </p:sp>
    </p:spTree>
    <p:extLst>
      <p:ext uri="{BB962C8B-B14F-4D97-AF65-F5344CB8AC3E}">
        <p14:creationId xmlns:p14="http://schemas.microsoft.com/office/powerpoint/2010/main" val="372918970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関数の引数</a:t>
            </a:r>
            <a:endParaRPr kumimoji="1" lang="en-US" altLang="ja-JP" sz="2000" dirty="0">
              <a:solidFill>
                <a:schemeClr val="bg2"/>
              </a:solidFill>
            </a:endParaRPr>
          </a:p>
        </p:txBody>
      </p:sp>
    </p:spTree>
    <p:extLst>
      <p:ext uri="{BB962C8B-B14F-4D97-AF65-F5344CB8AC3E}">
        <p14:creationId xmlns:p14="http://schemas.microsoft.com/office/powerpoint/2010/main" val="328276713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関数の引数</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$1 - $9 </a:t>
            </a:r>
            <a:r>
              <a:rPr kumimoji="1" lang="ja-JP" altLang="en-US" sz="1600" dirty="0" smtClean="0">
                <a:solidFill>
                  <a:schemeClr val="bg1">
                    <a:lumMod val="65000"/>
                  </a:schemeClr>
                </a:solidFill>
                <a:latin typeface="Courier"/>
                <a:cs typeface="Courier"/>
              </a:rPr>
              <a:t>で受け取る</a:t>
            </a:r>
            <a:endParaRPr kumimoji="1" lang="en-US" altLang="ja-JP" sz="2000" dirty="0">
              <a:solidFill>
                <a:schemeClr val="bg1">
                  <a:lumMod val="65000"/>
                </a:schemeClr>
              </a:solidFill>
              <a:latin typeface="Courier"/>
              <a:cs typeface="Courier"/>
            </a:endParaRPr>
          </a:p>
        </p:txBody>
      </p:sp>
    </p:spTree>
    <p:extLst>
      <p:ext uri="{BB962C8B-B14F-4D97-AF65-F5344CB8AC3E}">
        <p14:creationId xmlns:p14="http://schemas.microsoft.com/office/powerpoint/2010/main" val="321574608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関数の引数</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$1 - $9 </a:t>
            </a:r>
            <a:r>
              <a:rPr kumimoji="1" lang="ja-JP" altLang="en-US" sz="1600" dirty="0" smtClean="0">
                <a:solidFill>
                  <a:schemeClr val="bg1">
                    <a:lumMod val="65000"/>
                  </a:schemeClr>
                </a:solidFill>
                <a:latin typeface="Courier"/>
                <a:cs typeface="Courier"/>
              </a:rPr>
              <a:t>で受け取る</a:t>
            </a:r>
            <a:endParaRPr kumimoji="1" lang="en-US" altLang="ja-JP" sz="1600" dirty="0" smtClean="0">
              <a:solidFill>
                <a:schemeClr val="bg1">
                  <a:lumMod val="65000"/>
                </a:schemeClr>
              </a:solidFill>
              <a:latin typeface="Courier"/>
              <a:cs typeface="Courier"/>
            </a:endParaRPr>
          </a:p>
          <a:p>
            <a:r>
              <a:rPr kumimoji="1" lang="ja-JP" altLang="en-US" sz="2000" dirty="0" smtClean="0">
                <a:solidFill>
                  <a:schemeClr val="bg1">
                    <a:lumMod val="65000"/>
                  </a:schemeClr>
                </a:solidFill>
                <a:latin typeface="Courier"/>
                <a:cs typeface="Courier"/>
              </a:rPr>
              <a:t>引数の渡し方</a:t>
            </a:r>
            <a:endParaRPr kumimoji="1" lang="en-US" altLang="ja-JP" sz="2000" dirty="0">
              <a:solidFill>
                <a:schemeClr val="bg1">
                  <a:lumMod val="65000"/>
                </a:schemeClr>
              </a:solidFill>
              <a:latin typeface="Courier"/>
              <a:cs typeface="Courier"/>
            </a:endParaRPr>
          </a:p>
        </p:txBody>
      </p:sp>
    </p:spTree>
    <p:extLst>
      <p:ext uri="{BB962C8B-B14F-4D97-AF65-F5344CB8AC3E}">
        <p14:creationId xmlns:p14="http://schemas.microsoft.com/office/powerpoint/2010/main" val="51068589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変数と関数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関数の引数</a:t>
            </a:r>
            <a:endParaRPr kumimoji="1" lang="en-US" altLang="ja-JP" sz="2000" dirty="0" smtClean="0">
              <a:solidFill>
                <a:schemeClr val="bg1">
                  <a:lumMod val="65000"/>
                </a:schemeClr>
              </a:solidFill>
            </a:endParaRPr>
          </a:p>
          <a:p>
            <a:pPr lvl="1"/>
            <a:r>
              <a:rPr kumimoji="1" lang="en-US" altLang="ja-JP" sz="1600" dirty="0" smtClean="0">
                <a:solidFill>
                  <a:srgbClr val="00CC33"/>
                </a:solidFill>
                <a:latin typeface="Courier"/>
                <a:cs typeface="Courier"/>
              </a:rPr>
              <a:t>$1 - $9 </a:t>
            </a:r>
            <a:r>
              <a:rPr kumimoji="1" lang="ja-JP" altLang="en-US" sz="1600" dirty="0" smtClean="0">
                <a:solidFill>
                  <a:schemeClr val="bg1">
                    <a:lumMod val="65000"/>
                  </a:schemeClr>
                </a:solidFill>
                <a:latin typeface="Courier"/>
                <a:cs typeface="Courier"/>
              </a:rPr>
              <a:t>で受け取る</a:t>
            </a:r>
            <a:endParaRPr kumimoji="1" lang="en-US" altLang="ja-JP" sz="1600" dirty="0" smtClean="0">
              <a:solidFill>
                <a:schemeClr val="bg1">
                  <a:lumMod val="65000"/>
                </a:schemeClr>
              </a:solidFill>
              <a:latin typeface="Courier"/>
              <a:cs typeface="Courier"/>
            </a:endParaRPr>
          </a:p>
          <a:p>
            <a:r>
              <a:rPr kumimoji="1" lang="ja-JP" altLang="en-US" sz="2000" dirty="0" smtClean="0">
                <a:solidFill>
                  <a:schemeClr val="bg1">
                    <a:lumMod val="65000"/>
                  </a:schemeClr>
                </a:solidFill>
                <a:latin typeface="Courier"/>
                <a:cs typeface="Courier"/>
              </a:rPr>
              <a:t>引数の渡し方</a:t>
            </a:r>
            <a:endParaRPr kumimoji="1" lang="en-US" altLang="ja-JP" sz="2000" dirty="0" smtClean="0">
              <a:solidFill>
                <a:schemeClr val="bg1">
                  <a:lumMod val="65000"/>
                </a:schemeClr>
              </a:solidFill>
              <a:latin typeface="Courier"/>
              <a:cs typeface="Courier"/>
            </a:endParaRPr>
          </a:p>
        </p:txBody>
      </p:sp>
      <p:sp>
        <p:nvSpPr>
          <p:cNvPr id="5" name="テキスト ボックス 4"/>
          <p:cNvSpPr txBox="1"/>
          <p:nvPr/>
        </p:nvSpPr>
        <p:spPr>
          <a:xfrm>
            <a:off x="744902" y="2071238"/>
            <a:ext cx="7941898" cy="2862323"/>
          </a:xfrm>
          <a:prstGeom prst="rect">
            <a:avLst/>
          </a:prstGeom>
          <a:noFill/>
        </p:spPr>
        <p:txBody>
          <a:bodyPr wrap="none" rtlCol="0">
            <a:spAutoFit/>
          </a:bodyPr>
          <a:lstStyle/>
          <a:p>
            <a:r>
              <a:rPr kumimoji="1" lang="en-US" altLang="ja-JP" dirty="0">
                <a:solidFill>
                  <a:schemeClr val="bg1">
                    <a:lumMod val="50000"/>
                  </a:schemeClr>
                </a:solidFill>
                <a:latin typeface="Courier"/>
                <a:cs typeface="Courier"/>
              </a:rPr>
              <a:t># contains returns true if the specified string contains</a:t>
            </a:r>
          </a:p>
          <a:p>
            <a:r>
              <a:rPr kumimoji="1" lang="en-US" altLang="ja-JP" dirty="0" smtClean="0">
                <a:solidFill>
                  <a:schemeClr val="bg2"/>
                </a:solidFill>
                <a:latin typeface="Courier"/>
                <a:cs typeface="Courier"/>
              </a:rPr>
              <a:t>contains</a:t>
            </a:r>
            <a:r>
              <a:rPr kumimoji="1" lang="en-US" altLang="ja-JP" dirty="0">
                <a:solidFill>
                  <a:schemeClr val="bg2"/>
                </a:solidFill>
                <a:latin typeface="Courier"/>
                <a:cs typeface="Courier"/>
              </a:rPr>
              <a:t>() {</a:t>
            </a:r>
          </a:p>
          <a:p>
            <a:r>
              <a:rPr kumimoji="1" lang="en-US" altLang="ja-JP" dirty="0">
                <a:solidFill>
                  <a:schemeClr val="bg2"/>
                </a:solidFill>
                <a:latin typeface="Courier"/>
                <a:cs typeface="Courier"/>
              </a:rPr>
              <a:t>    string</a:t>
            </a:r>
            <a:r>
              <a:rPr kumimoji="1" lang="en-US" altLang="ja-JP" dirty="0">
                <a:solidFill>
                  <a:schemeClr val="bg1">
                    <a:lumMod val="85000"/>
                  </a:schemeClr>
                </a:solidFill>
                <a:latin typeface="Courier"/>
                <a:cs typeface="Courier"/>
              </a:rPr>
              <a:t>=</a:t>
            </a:r>
            <a:r>
              <a:rPr kumimoji="1" lang="en-US" altLang="ja-JP" dirty="0">
                <a:solidFill>
                  <a:schemeClr val="accent3"/>
                </a:solidFill>
                <a:latin typeface="Courier"/>
                <a:cs typeface="Courier"/>
              </a:rPr>
              <a:t>"</a:t>
            </a:r>
            <a:r>
              <a:rPr kumimoji="1" lang="en-US" altLang="ja-JP" dirty="0">
                <a:solidFill>
                  <a:schemeClr val="accent4"/>
                </a:solidFill>
                <a:latin typeface="Courier"/>
                <a:cs typeface="Courier"/>
              </a:rPr>
              <a:t>$1</a:t>
            </a:r>
            <a:r>
              <a:rPr kumimoji="1" lang="en-US" altLang="ja-JP" dirty="0">
                <a:solidFill>
                  <a:schemeClr val="accent3"/>
                </a:solidFill>
                <a:latin typeface="Courier"/>
                <a:cs typeface="Courier"/>
              </a:rPr>
              <a:t>"</a:t>
            </a:r>
          </a:p>
          <a:p>
            <a:r>
              <a:rPr kumimoji="1" lang="en-US" altLang="ja-JP" dirty="0">
                <a:solidFill>
                  <a:schemeClr val="bg2"/>
                </a:solidFill>
                <a:latin typeface="Courier"/>
                <a:cs typeface="Courier"/>
              </a:rPr>
              <a:t>    substring</a:t>
            </a:r>
            <a:r>
              <a:rPr kumimoji="1" lang="en-US" altLang="ja-JP" dirty="0">
                <a:solidFill>
                  <a:schemeClr val="bg1">
                    <a:lumMod val="85000"/>
                  </a:schemeClr>
                </a:solidFill>
                <a:latin typeface="Courier"/>
                <a:cs typeface="Courier"/>
              </a:rPr>
              <a:t>=</a:t>
            </a:r>
            <a:r>
              <a:rPr kumimoji="1" lang="en-US" altLang="ja-JP" dirty="0">
                <a:solidFill>
                  <a:schemeClr val="accent3"/>
                </a:solidFill>
                <a:latin typeface="Courier"/>
                <a:cs typeface="Courier"/>
              </a:rPr>
              <a:t>"</a:t>
            </a:r>
            <a:r>
              <a:rPr kumimoji="1" lang="en-US" altLang="ja-JP" dirty="0">
                <a:solidFill>
                  <a:schemeClr val="accent4"/>
                </a:solidFill>
                <a:latin typeface="Courier"/>
                <a:cs typeface="Courier"/>
              </a:rPr>
              <a:t>$2</a:t>
            </a:r>
            <a:r>
              <a:rPr kumimoji="1" lang="en-US" altLang="ja-JP" dirty="0">
                <a:solidFill>
                  <a:schemeClr val="accent3"/>
                </a:solidFill>
                <a:latin typeface="Courier"/>
                <a:cs typeface="Courier"/>
              </a:rPr>
              <a:t>"</a:t>
            </a:r>
          </a:p>
          <a:p>
            <a:r>
              <a:rPr kumimoji="1" lang="en-US" altLang="ja-JP" dirty="0">
                <a:solidFill>
                  <a:schemeClr val="bg2"/>
                </a:solidFill>
                <a:latin typeface="Courier"/>
                <a:cs typeface="Courier"/>
              </a:rPr>
              <a:t>    </a:t>
            </a:r>
            <a:r>
              <a:rPr kumimoji="1" lang="en-US" altLang="ja-JP" dirty="0">
                <a:solidFill>
                  <a:schemeClr val="accent3"/>
                </a:solidFill>
                <a:latin typeface="Courier"/>
                <a:cs typeface="Courier"/>
              </a:rPr>
              <a:t>if [ "</a:t>
            </a:r>
            <a:r>
              <a:rPr kumimoji="1" lang="en-US" altLang="ja-JP" dirty="0">
                <a:solidFill>
                  <a:schemeClr val="accent4"/>
                </a:solidFill>
                <a:latin typeface="Courier"/>
                <a:cs typeface="Courier"/>
              </a:rPr>
              <a:t>${string</a:t>
            </a:r>
            <a:r>
              <a:rPr kumimoji="1" lang="en-US" altLang="ja-JP" dirty="0">
                <a:solidFill>
                  <a:schemeClr val="accent3"/>
                </a:solidFill>
                <a:latin typeface="Courier"/>
                <a:cs typeface="Courier"/>
              </a:rPr>
              <a:t>#</a:t>
            </a:r>
            <a:r>
              <a:rPr kumimoji="1" lang="en-US" altLang="ja-JP" dirty="0">
                <a:solidFill>
                  <a:schemeClr val="bg1">
                    <a:lumMod val="85000"/>
                  </a:schemeClr>
                </a:solidFill>
                <a:latin typeface="Courier"/>
                <a:cs typeface="Courier"/>
              </a:rPr>
              <a:t>*</a:t>
            </a:r>
            <a:r>
              <a:rPr kumimoji="1" lang="en-US" altLang="ja-JP" dirty="0">
                <a:solidFill>
                  <a:schemeClr val="accent4"/>
                </a:solidFill>
                <a:latin typeface="Courier"/>
                <a:cs typeface="Courier"/>
              </a:rPr>
              <a:t>$substring}</a:t>
            </a:r>
            <a:r>
              <a:rPr kumimoji="1" lang="en-US" altLang="ja-JP" dirty="0">
                <a:solidFill>
                  <a:srgbClr val="FFCC00"/>
                </a:solidFill>
                <a:latin typeface="Courier"/>
                <a:cs typeface="Courier"/>
              </a:rPr>
              <a:t>" != "</a:t>
            </a:r>
            <a:r>
              <a:rPr kumimoji="1" lang="en-US" altLang="ja-JP" dirty="0">
                <a:solidFill>
                  <a:schemeClr val="accent4"/>
                </a:solidFill>
                <a:latin typeface="Courier"/>
                <a:cs typeface="Courier"/>
              </a:rPr>
              <a:t>$string</a:t>
            </a:r>
            <a:r>
              <a:rPr kumimoji="1" lang="en-US" altLang="ja-JP" dirty="0">
                <a:solidFill>
                  <a:srgbClr val="FFCC00"/>
                </a:solidFill>
                <a:latin typeface="Courier"/>
                <a:cs typeface="Courier"/>
              </a:rPr>
              <a:t>"</a:t>
            </a:r>
            <a:r>
              <a:rPr kumimoji="1" lang="en-US" altLang="ja-JP" dirty="0">
                <a:solidFill>
                  <a:schemeClr val="bg2"/>
                </a:solidFill>
                <a:latin typeface="Courier"/>
                <a:cs typeface="Courier"/>
              </a:rPr>
              <a:t> </a:t>
            </a:r>
            <a:r>
              <a:rPr kumimoji="1" lang="en-US" altLang="ja-JP" dirty="0">
                <a:solidFill>
                  <a:srgbClr val="FFCC00"/>
                </a:solidFill>
                <a:latin typeface="Courier"/>
                <a:cs typeface="Courier"/>
              </a:rPr>
              <a:t>]</a:t>
            </a:r>
            <a:r>
              <a:rPr kumimoji="1" lang="en-US" altLang="ja-JP" dirty="0">
                <a:solidFill>
                  <a:srgbClr val="D9D9D9"/>
                </a:solidFill>
                <a:latin typeface="Courier"/>
                <a:cs typeface="Courier"/>
              </a:rPr>
              <a:t>;</a:t>
            </a:r>
            <a:r>
              <a:rPr kumimoji="1" lang="en-US" altLang="ja-JP" dirty="0">
                <a:solidFill>
                  <a:srgbClr val="FFCC00"/>
                </a:solidFill>
                <a:latin typeface="Courier"/>
                <a:cs typeface="Courier"/>
              </a:rPr>
              <a:t> then</a:t>
            </a:r>
          </a:p>
          <a:p>
            <a:r>
              <a:rPr kumimoji="1" lang="en-US" altLang="ja-JP" dirty="0">
                <a:solidFill>
                  <a:schemeClr val="bg2"/>
                </a:solidFill>
                <a:latin typeface="Courier"/>
                <a:cs typeface="Courier"/>
              </a:rPr>
              <a:t>        </a:t>
            </a:r>
            <a:r>
              <a:rPr kumimoji="1" lang="en-US" altLang="ja-JP" dirty="0">
                <a:solidFill>
                  <a:schemeClr val="accent3"/>
                </a:solidFill>
                <a:latin typeface="Courier"/>
                <a:cs typeface="Courier"/>
              </a:rPr>
              <a:t>return</a:t>
            </a:r>
            <a:r>
              <a:rPr kumimoji="1" lang="en-US" altLang="ja-JP" dirty="0">
                <a:solidFill>
                  <a:schemeClr val="bg2"/>
                </a:solidFill>
                <a:latin typeface="Courier"/>
                <a:cs typeface="Courier"/>
              </a:rPr>
              <a:t> </a:t>
            </a:r>
            <a:r>
              <a:rPr kumimoji="1" lang="en-US" altLang="ja-JP" dirty="0">
                <a:solidFill>
                  <a:srgbClr val="66FFCC"/>
                </a:solidFill>
                <a:latin typeface="Courier"/>
                <a:cs typeface="Courier"/>
              </a:rPr>
              <a:t>0</a:t>
            </a:r>
            <a:r>
              <a:rPr kumimoji="1" lang="en-US" altLang="ja-JP" dirty="0">
                <a:solidFill>
                  <a:schemeClr val="bg2"/>
                </a:solidFill>
                <a:latin typeface="Courier"/>
                <a:cs typeface="Courier"/>
              </a:rPr>
              <a:t>    </a:t>
            </a:r>
            <a:r>
              <a:rPr kumimoji="1" lang="en-US" altLang="ja-JP" dirty="0">
                <a:solidFill>
                  <a:schemeClr val="bg1">
                    <a:lumMod val="50000"/>
                  </a:schemeClr>
                </a:solidFill>
                <a:latin typeface="Courier"/>
                <a:cs typeface="Courier"/>
              </a:rPr>
              <a:t># $substring is in $string</a:t>
            </a:r>
          </a:p>
          <a:p>
            <a:r>
              <a:rPr kumimoji="1" lang="en-US" altLang="ja-JP" dirty="0">
                <a:solidFill>
                  <a:schemeClr val="bg2"/>
                </a:solidFill>
                <a:latin typeface="Courier"/>
                <a:cs typeface="Courier"/>
              </a:rPr>
              <a:t>    </a:t>
            </a:r>
            <a:r>
              <a:rPr kumimoji="1" lang="en-US" altLang="ja-JP" dirty="0">
                <a:solidFill>
                  <a:srgbClr val="FFCC00"/>
                </a:solidFill>
                <a:latin typeface="Courier"/>
                <a:cs typeface="Courier"/>
              </a:rPr>
              <a:t>else</a:t>
            </a:r>
          </a:p>
          <a:p>
            <a:r>
              <a:rPr kumimoji="1" lang="en-US" altLang="ja-JP" dirty="0">
                <a:solidFill>
                  <a:schemeClr val="bg2"/>
                </a:solidFill>
                <a:latin typeface="Courier"/>
                <a:cs typeface="Courier"/>
              </a:rPr>
              <a:t>        </a:t>
            </a:r>
            <a:r>
              <a:rPr kumimoji="1" lang="en-US" altLang="ja-JP" dirty="0">
                <a:solidFill>
                  <a:srgbClr val="FFCC00"/>
                </a:solidFill>
                <a:latin typeface="Courier"/>
                <a:cs typeface="Courier"/>
              </a:rPr>
              <a:t>return</a:t>
            </a:r>
            <a:r>
              <a:rPr kumimoji="1" lang="en-US" altLang="ja-JP" dirty="0">
                <a:solidFill>
                  <a:schemeClr val="bg2"/>
                </a:solidFill>
                <a:latin typeface="Courier"/>
                <a:cs typeface="Courier"/>
              </a:rPr>
              <a:t> </a:t>
            </a:r>
            <a:r>
              <a:rPr kumimoji="1" lang="en-US" altLang="ja-JP" dirty="0">
                <a:solidFill>
                  <a:srgbClr val="66FFCC"/>
                </a:solidFill>
                <a:latin typeface="Courier"/>
                <a:cs typeface="Courier"/>
              </a:rPr>
              <a:t>1</a:t>
            </a:r>
            <a:r>
              <a:rPr kumimoji="1" lang="en-US" altLang="ja-JP" dirty="0">
                <a:solidFill>
                  <a:schemeClr val="bg2"/>
                </a:solidFill>
                <a:latin typeface="Courier"/>
                <a:cs typeface="Courier"/>
              </a:rPr>
              <a:t>    </a:t>
            </a:r>
            <a:r>
              <a:rPr kumimoji="1" lang="en-US" altLang="ja-JP" dirty="0">
                <a:solidFill>
                  <a:srgbClr val="7F7F7F"/>
                </a:solidFill>
                <a:latin typeface="Courier"/>
                <a:cs typeface="Courier"/>
              </a:rPr>
              <a:t># $substring is not in $string</a:t>
            </a:r>
          </a:p>
          <a:p>
            <a:r>
              <a:rPr kumimoji="1" lang="en-US" altLang="ja-JP" dirty="0">
                <a:solidFill>
                  <a:schemeClr val="bg2"/>
                </a:solidFill>
                <a:latin typeface="Courier"/>
                <a:cs typeface="Courier"/>
              </a:rPr>
              <a:t>    </a:t>
            </a:r>
            <a:r>
              <a:rPr kumimoji="1" lang="en-US" altLang="ja-JP" dirty="0">
                <a:solidFill>
                  <a:srgbClr val="FFCC00"/>
                </a:solidFill>
                <a:latin typeface="Courier"/>
                <a:cs typeface="Courier"/>
              </a:rPr>
              <a:t>fi</a:t>
            </a:r>
          </a:p>
          <a:p>
            <a:r>
              <a:rPr kumimoji="1" lang="en-US" altLang="ja-JP" dirty="0">
                <a:solidFill>
                  <a:schemeClr val="bg2"/>
                </a:solidFill>
                <a:latin typeface="Courier"/>
                <a:cs typeface="Courier"/>
              </a:rPr>
              <a:t>}</a:t>
            </a:r>
          </a:p>
        </p:txBody>
      </p:sp>
    </p:spTree>
    <p:extLst>
      <p:ext uri="{BB962C8B-B14F-4D97-AF65-F5344CB8AC3E}">
        <p14:creationId xmlns:p14="http://schemas.microsoft.com/office/powerpoint/2010/main" val="316543231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strike="sngStrike" dirty="0" smtClean="0">
                <a:solidFill>
                  <a:schemeClr val="bg1">
                    <a:lumMod val="65000"/>
                  </a:schemeClr>
                </a:solidFill>
              </a:rPr>
              <a:t>シェルの基本機能</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制御文と</a:t>
            </a:r>
            <a:r>
              <a:rPr kumimoji="1" lang="en-US" altLang="ja-JP" sz="2000" strike="sngStrike" dirty="0" smtClean="0">
                <a:solidFill>
                  <a:schemeClr val="bg1">
                    <a:lumMod val="65000"/>
                  </a:schemeClr>
                </a:solidFill>
              </a:rPr>
              <a:t> test </a:t>
            </a:r>
            <a:r>
              <a:rPr kumimoji="1" lang="ja-JP" altLang="en-US" sz="2000" strike="sngStrike" dirty="0" smtClean="0">
                <a:solidFill>
                  <a:schemeClr val="bg1">
                    <a:lumMod val="65000"/>
                  </a:schemeClr>
                </a:solidFill>
              </a:rPr>
              <a:t>コマンド</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シェルの組み込みコマンド</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変数と関数</a:t>
            </a:r>
            <a:r>
              <a:rPr kumimoji="1" lang="en-US" altLang="ja-JP" sz="2000" dirty="0" smtClean="0">
                <a:solidFill>
                  <a:schemeClr val="bg1">
                    <a:lumMod val="65000"/>
                  </a:schemeClr>
                </a:solidFill>
              </a:rPr>
              <a:t> ✔</a:t>
            </a: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918152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ログインシェル</a:t>
            </a:r>
            <a:endParaRPr kumimoji="1" lang="ja-JP" altLang="en-US" sz="3200" dirty="0">
              <a:solidFill>
                <a:srgbClr val="FF8000"/>
              </a:solidFill>
            </a:endParaRPr>
          </a:p>
        </p:txBody>
      </p:sp>
    </p:spTree>
    <p:extLst>
      <p:ext uri="{BB962C8B-B14F-4D97-AF65-F5344CB8AC3E}">
        <p14:creationId xmlns:p14="http://schemas.microsoft.com/office/powerpoint/2010/main" val="72899311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strike="sngStrike" dirty="0" smtClean="0">
                <a:solidFill>
                  <a:schemeClr val="bg1">
                    <a:lumMod val="65000"/>
                  </a:schemeClr>
                </a:solidFill>
              </a:rPr>
              <a:t>シェルの基本機能</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制御文と</a:t>
            </a:r>
            <a:r>
              <a:rPr kumimoji="1" lang="en-US" altLang="ja-JP" sz="2000" strike="sngStrike" dirty="0" smtClean="0">
                <a:solidFill>
                  <a:schemeClr val="bg1">
                    <a:lumMod val="65000"/>
                  </a:schemeClr>
                </a:solidFill>
              </a:rPr>
              <a:t> test </a:t>
            </a:r>
            <a:r>
              <a:rPr kumimoji="1" lang="ja-JP" altLang="en-US" sz="2000" strike="sngStrike" dirty="0" smtClean="0">
                <a:solidFill>
                  <a:schemeClr val="bg1">
                    <a:lumMod val="65000"/>
                  </a:schemeClr>
                </a:solidFill>
              </a:rPr>
              <a:t>コマンド</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シェルの組み込みコマンド</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変数と関数</a:t>
            </a:r>
            <a:r>
              <a:rPr kumimoji="1" lang="en-US" altLang="ja-JP" sz="2000" dirty="0" smtClean="0">
                <a:solidFill>
                  <a:schemeClr val="bg1">
                    <a:lumMod val="65000"/>
                  </a:schemeClr>
                </a:solidFill>
              </a:rPr>
              <a:t> </a:t>
            </a:r>
            <a:r>
              <a:rPr kumimoji="1" lang="en-US" altLang="ja-JP" sz="2000" dirty="0" smtClean="0">
                <a:solidFill>
                  <a:schemeClr val="bg1">
                    <a:lumMod val="65000"/>
                  </a:schemeClr>
                </a:solidFill>
              </a:rPr>
              <a:t>✔</a:t>
            </a:r>
          </a:p>
          <a:p>
            <a:endParaRPr kumimoji="1" lang="en-US" altLang="ja-JP" sz="2000" dirty="0">
              <a:solidFill>
                <a:schemeClr val="bg1">
                  <a:lumMod val="65000"/>
                </a:schemeClr>
              </a:solidFill>
            </a:endParaRPr>
          </a:p>
          <a:p>
            <a:r>
              <a:rPr kumimoji="1" lang="ja-JP" altLang="en-US" sz="2000" dirty="0" smtClean="0">
                <a:solidFill>
                  <a:schemeClr val="bg1">
                    <a:lumMod val="65000"/>
                  </a:schemeClr>
                </a:solidFill>
              </a:rPr>
              <a:t>基本的な説明はこれでおしまい</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87786205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strike="sngStrike" dirty="0" smtClean="0">
                <a:solidFill>
                  <a:schemeClr val="bg1">
                    <a:lumMod val="65000"/>
                  </a:schemeClr>
                </a:solidFill>
              </a:rPr>
              <a:t>シェルの基本機能</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制御文と</a:t>
            </a:r>
            <a:r>
              <a:rPr kumimoji="1" lang="en-US" altLang="ja-JP" sz="2000" strike="sngStrike" dirty="0" smtClean="0">
                <a:solidFill>
                  <a:schemeClr val="bg1">
                    <a:lumMod val="65000"/>
                  </a:schemeClr>
                </a:solidFill>
              </a:rPr>
              <a:t> test </a:t>
            </a:r>
            <a:r>
              <a:rPr kumimoji="1" lang="ja-JP" altLang="en-US" sz="2000" strike="sngStrike" dirty="0" smtClean="0">
                <a:solidFill>
                  <a:schemeClr val="bg1">
                    <a:lumMod val="65000"/>
                  </a:schemeClr>
                </a:solidFill>
              </a:rPr>
              <a:t>コマンド</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シェルの組み込みコマンド</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a:t>
            </a:r>
          </a:p>
          <a:p>
            <a:r>
              <a:rPr kumimoji="1" lang="ja-JP" altLang="en-US" sz="2000" strike="sngStrike" dirty="0" smtClean="0">
                <a:solidFill>
                  <a:schemeClr val="bg1">
                    <a:lumMod val="65000"/>
                  </a:schemeClr>
                </a:solidFill>
              </a:rPr>
              <a:t>変数と関数</a:t>
            </a:r>
            <a:r>
              <a:rPr kumimoji="1" lang="en-US" altLang="ja-JP" sz="2000" dirty="0" smtClean="0">
                <a:solidFill>
                  <a:schemeClr val="bg1">
                    <a:lumMod val="65000"/>
                  </a:schemeClr>
                </a:solidFill>
              </a:rPr>
              <a:t> </a:t>
            </a:r>
            <a:r>
              <a:rPr kumimoji="1" lang="en-US" altLang="ja-JP" sz="2000" dirty="0" smtClean="0">
                <a:solidFill>
                  <a:schemeClr val="bg1">
                    <a:lumMod val="65000"/>
                  </a:schemeClr>
                </a:solidFill>
              </a:rPr>
              <a:t>✔</a:t>
            </a:r>
          </a:p>
          <a:p>
            <a:endParaRPr kumimoji="1" lang="en-US" altLang="ja-JP" sz="2000" dirty="0">
              <a:solidFill>
                <a:schemeClr val="bg1">
                  <a:lumMod val="65000"/>
                </a:schemeClr>
              </a:solidFill>
            </a:endParaRPr>
          </a:p>
          <a:p>
            <a:r>
              <a:rPr kumimoji="1" lang="ja-JP" altLang="en-US" sz="2000" dirty="0" smtClean="0">
                <a:solidFill>
                  <a:schemeClr val="bg1">
                    <a:lumMod val="65000"/>
                  </a:schemeClr>
                </a:solidFill>
              </a:rPr>
              <a:t>基本的な説明はこれでおしまい</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次は実践的なシェルスクリプトを書く技術について</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96323658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a:t>
            </a:r>
            <a:r>
              <a:rPr kumimoji="1" lang="ja-JP" altLang="en-US" sz="3200" dirty="0" smtClean="0">
                <a:solidFill>
                  <a:srgbClr val="FF8000"/>
                </a:solidFill>
              </a:rPr>
              <a:t>の</a:t>
            </a:r>
            <a:r>
              <a:rPr kumimoji="1" lang="ja-JP" altLang="en-US" sz="3200" dirty="0" smtClean="0">
                <a:solidFill>
                  <a:srgbClr val="FF8000"/>
                </a:solidFill>
              </a:rPr>
              <a:t>実践</a:t>
            </a:r>
            <a:endParaRPr kumimoji="1" lang="ja-JP" altLang="en-US" sz="3200" dirty="0">
              <a:solidFill>
                <a:srgbClr val="FF8000"/>
              </a:solidFill>
            </a:endParaRPr>
          </a:p>
        </p:txBody>
      </p:sp>
    </p:spTree>
    <p:extLst>
      <p:ext uri="{BB962C8B-B14F-4D97-AF65-F5344CB8AC3E}">
        <p14:creationId xmlns:p14="http://schemas.microsoft.com/office/powerpoint/2010/main" val="92430127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a:t>
            </a:r>
            <a:r>
              <a:rPr kumimoji="1" lang="ja-JP" altLang="en-US" sz="3200" dirty="0" smtClean="0">
                <a:solidFill>
                  <a:srgbClr val="FF8000"/>
                </a:solidFill>
              </a:rPr>
              <a:t>の</a:t>
            </a:r>
            <a:r>
              <a:rPr kumimoji="1" lang="ja-JP" altLang="en-US" sz="3200" dirty="0" smtClean="0">
                <a:solidFill>
                  <a:srgbClr val="FF8000"/>
                </a:solidFill>
              </a:rPr>
              <a:t>実践</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変数の種類</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コマンド置換</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プロセス置換</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算術評価</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サブシェル</a:t>
            </a:r>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POSIX</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69843043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Tree>
    <p:extLst>
      <p:ext uri="{BB962C8B-B14F-4D97-AF65-F5344CB8AC3E}">
        <p14:creationId xmlns:p14="http://schemas.microsoft.com/office/powerpoint/2010/main" val="89480991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シェルの変数には種類がある</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69582802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シェルの変数には種類がある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環境変数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シェル変数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特殊変数</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82671536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シェルの変数には種類がある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環境変数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シェル変数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特殊変数</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スコープの概念は</a:t>
            </a:r>
            <a:r>
              <a:rPr kumimoji="1" lang="ja-JP" altLang="en-US" sz="2000" dirty="0" smtClean="0">
                <a:solidFill>
                  <a:schemeClr val="bg2"/>
                </a:solidFill>
              </a:rPr>
              <a:t>基本的には</a:t>
            </a:r>
            <a:r>
              <a:rPr kumimoji="1" lang="ja-JP" altLang="en-US" sz="2000" dirty="0" smtClean="0">
                <a:solidFill>
                  <a:schemeClr val="bg1">
                    <a:lumMod val="65000"/>
                  </a:schemeClr>
                </a:solidFill>
              </a:rPr>
              <a:t>ない</a:t>
            </a:r>
            <a:endParaRPr kumimoji="1" lang="en-US" altLang="ja-JP" sz="2000" dirty="0" smtClean="0">
              <a:solidFill>
                <a:schemeClr val="bg1">
                  <a:lumMod val="65000"/>
                </a:schemeClr>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416828490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シェルの変数には種類がある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環境変数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シェル変数</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特殊変数</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スコープの概念は</a:t>
            </a:r>
            <a:r>
              <a:rPr kumimoji="1" lang="ja-JP" altLang="en-US" sz="2000" dirty="0" smtClean="0">
                <a:solidFill>
                  <a:schemeClr val="bg2"/>
                </a:solidFill>
              </a:rPr>
              <a:t>基本的には</a:t>
            </a:r>
            <a:r>
              <a:rPr kumimoji="1" lang="ja-JP" altLang="en-US" sz="2000" dirty="0" smtClean="0">
                <a:solidFill>
                  <a:schemeClr val="bg1">
                    <a:lumMod val="65000"/>
                  </a:schemeClr>
                </a:solidFill>
              </a:rPr>
              <a:t>ない</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以上のシェルに限って言えばローカル変数を作ることもできる</a:t>
            </a:r>
            <a:endParaRPr kumimoji="1" lang="en-US" altLang="ja-JP" sz="1600" dirty="0" smtClean="0">
              <a:solidFill>
                <a:schemeClr val="bg1">
                  <a:lumMod val="65000"/>
                </a:schemeClr>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73130441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687076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ログインシェル</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ユーザがログイン後に使うシェルのこと（デフォルトのシェル）</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30612960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p>
          <a:p>
            <a:pPr lvl="1"/>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のデータ共有用に使われるシステム変数のこと．特に，タスクに対する外部からの設定を施すのに有効である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7801775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p>
          <a:p>
            <a:pPr lvl="1"/>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のデータ共有用に使われるシステム変数のこと．特に，タスクに対する外部からの設定を施すのに有効である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わかりやすく：　何らかの設定に使う．それは </a:t>
            </a:r>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であったり，アプリケーションであったりする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5369181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p>
          <a:p>
            <a:pPr lvl="1"/>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のデータ共有用に使われるシステム変数のこと．特に，タスクに対する外部からの設定を施すのに有効である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わかりやすく：　何らかの設定に使う．それは </a:t>
            </a:r>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であったり，アプリケーションであったりする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環境変数の参照</a:t>
            </a:r>
            <a:endParaRPr kumimoji="1" lang="en-US" altLang="ja-JP" sz="2000" dirty="0" smtClean="0">
              <a:solidFill>
                <a:schemeClr val="bg1">
                  <a:lumMod val="65000"/>
                </a:schemeClr>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48110157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p>
          <a:p>
            <a:pPr lvl="1"/>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のデータ共有用に使われるシステム変数のこと．特に，タスクに対する外部からの設定を施すのに有効である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わかりやすく：　何らかの設定に使う．それは </a:t>
            </a:r>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であったり，アプリケーションであったりする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環境変数の参照</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基本機能のときに触れた変数と変わらない</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$VARIABLE</a:t>
            </a: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66372801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p>
          <a:p>
            <a:pPr lvl="1"/>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のデータ共有用に使われるシステム変数のこと．特に，タスクに対する外部からの設定を施すのに有効である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わかりやすく：　何らかの設定に使う．それは </a:t>
            </a:r>
            <a:r>
              <a:rPr kumimoji="1" lang="en-US" altLang="ja-JP" sz="1600" dirty="0" smtClean="0">
                <a:solidFill>
                  <a:schemeClr val="bg1">
                    <a:lumMod val="65000"/>
                  </a:schemeClr>
                </a:solidFill>
              </a:rPr>
              <a:t>OS</a:t>
            </a:r>
            <a:r>
              <a:rPr kumimoji="1" lang="ja-JP" altLang="en-US" sz="1600" dirty="0" smtClean="0">
                <a:solidFill>
                  <a:schemeClr val="bg1">
                    <a:lumMod val="65000"/>
                  </a:schemeClr>
                </a:solidFill>
              </a:rPr>
              <a:t> であったり，アプリケーションであったりする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環境変数の参照</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基本機能のときに触れた変数と変わらない</a:t>
            </a:r>
            <a:endParaRPr kumimoji="1" lang="en-US" altLang="ja-JP" sz="1600" dirty="0" smtClean="0">
              <a:solidFill>
                <a:schemeClr val="bg1">
                  <a:lumMod val="65000"/>
                </a:schemeClr>
              </a:solidFill>
            </a:endParaRPr>
          </a:p>
          <a:p>
            <a:pPr lvl="1"/>
            <a:r>
              <a:rPr kumimoji="1" lang="en-US" altLang="ja-JP" sz="1600" dirty="0">
                <a:solidFill>
                  <a:srgbClr val="00CC33"/>
                </a:solidFill>
                <a:latin typeface="Courier"/>
                <a:cs typeface="Courier"/>
              </a:rPr>
              <a:t>e</a:t>
            </a:r>
            <a:r>
              <a:rPr kumimoji="1" lang="en-US" altLang="ja-JP" sz="1600" dirty="0" smtClean="0">
                <a:solidFill>
                  <a:srgbClr val="00CC33"/>
                </a:solidFill>
                <a:latin typeface="Courier"/>
                <a:cs typeface="Courier"/>
              </a:rPr>
              <a:t>cho $VARIABLE</a:t>
            </a:r>
          </a:p>
          <a:p>
            <a:pPr lvl="1"/>
            <a:r>
              <a:rPr kumimoji="1" lang="ja-JP" altLang="en-US" sz="1600" dirty="0" smtClean="0">
                <a:solidFill>
                  <a:schemeClr val="bg1">
                    <a:lumMod val="65000"/>
                  </a:schemeClr>
                </a:solidFill>
              </a:rPr>
              <a:t>環境変数は変数名がすべて大文字であることが望ましい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97598800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r>
              <a:rPr kumimoji="1" lang="ja-JP" altLang="en-US" sz="2000" dirty="0" smtClean="0">
                <a:solidFill>
                  <a:schemeClr val="bg1">
                    <a:lumMod val="65000"/>
                  </a:schemeClr>
                </a:solidFill>
              </a:rPr>
              <a:t>の例</a:t>
            </a:r>
            <a:endParaRPr kumimoji="1" lang="en-US" altLang="ja-JP" sz="2000" dirty="0" smtClean="0">
              <a:solidFill>
                <a:schemeClr val="bg1">
                  <a:lumMod val="65000"/>
                </a:schemeClr>
              </a:solidFill>
            </a:endParaRPr>
          </a:p>
          <a:p>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55998341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r>
              <a:rPr kumimoji="1" lang="ja-JP" altLang="en-US" sz="2000" dirty="0" smtClean="0">
                <a:solidFill>
                  <a:schemeClr val="bg1">
                    <a:lumMod val="65000"/>
                  </a:schemeClr>
                </a:solidFill>
              </a:rPr>
              <a:t>の例</a:t>
            </a:r>
          </a:p>
          <a:p>
            <a:pPr lvl="1"/>
            <a:r>
              <a:rPr kumimoji="1" lang="en-US" altLang="ja-JP" sz="1600" dirty="0" smtClean="0">
                <a:solidFill>
                  <a:srgbClr val="00CC33"/>
                </a:solidFill>
                <a:latin typeface="Courier"/>
                <a:cs typeface="Courier"/>
              </a:rPr>
              <a:t>$HOME </a:t>
            </a:r>
          </a:p>
          <a:p>
            <a:pPr lvl="1"/>
            <a:r>
              <a:rPr kumimoji="1" lang="en-US" altLang="ja-JP" sz="1600" dirty="0" smtClean="0">
                <a:solidFill>
                  <a:srgbClr val="00CC33"/>
                </a:solidFill>
                <a:latin typeface="Courier"/>
                <a:cs typeface="Courier"/>
              </a:rPr>
              <a:t>$PATH</a:t>
            </a:r>
          </a:p>
          <a:p>
            <a:pPr lvl="1"/>
            <a:r>
              <a:rPr kumimoji="1" lang="en-US" altLang="ja-JP" sz="1600" dirty="0" smtClean="0">
                <a:solidFill>
                  <a:srgbClr val="00CC33"/>
                </a:solidFill>
                <a:latin typeface="Courier"/>
                <a:cs typeface="Courier"/>
              </a:rPr>
              <a:t>$SHELL</a:t>
            </a:r>
          </a:p>
          <a:p>
            <a:pPr lvl="1"/>
            <a:r>
              <a:rPr kumimoji="1" lang="en-US" altLang="ja-JP" sz="1600" dirty="0" smtClean="0">
                <a:solidFill>
                  <a:srgbClr val="00CC33"/>
                </a:solidFill>
                <a:latin typeface="Courier"/>
                <a:cs typeface="Courier"/>
              </a:rPr>
              <a:t>$PWD</a:t>
            </a:r>
          </a:p>
          <a:p>
            <a:pPr lvl="1"/>
            <a:r>
              <a:rPr kumimoji="1" lang="en-US" altLang="ja-JP" sz="1600" dirty="0" smtClean="0">
                <a:solidFill>
                  <a:srgbClr val="00CC33"/>
                </a:solidFill>
                <a:latin typeface="Courier"/>
                <a:cs typeface="Courier"/>
              </a:rPr>
              <a:t>$EDITOR</a:t>
            </a:r>
          </a:p>
          <a:p>
            <a:pPr lvl="1"/>
            <a:r>
              <a:rPr kumimoji="1" lang="en-US" altLang="ja-JP" sz="1600" dirty="0" smtClean="0">
                <a:solidFill>
                  <a:srgbClr val="00CC33"/>
                </a:solidFill>
                <a:latin typeface="Courier"/>
                <a:cs typeface="Courier"/>
              </a:rPr>
              <a:t>$LANG</a:t>
            </a:r>
          </a:p>
        </p:txBody>
      </p:sp>
    </p:spTree>
    <p:extLst>
      <p:ext uri="{BB962C8B-B14F-4D97-AF65-F5344CB8AC3E}">
        <p14:creationId xmlns:p14="http://schemas.microsoft.com/office/powerpoint/2010/main" val="398864530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r>
              <a:rPr kumimoji="1" lang="ja-JP" altLang="en-US" sz="2000" dirty="0" smtClean="0">
                <a:solidFill>
                  <a:schemeClr val="bg1">
                    <a:lumMod val="65000"/>
                  </a:schemeClr>
                </a:solidFill>
              </a:rPr>
              <a:t>の例</a:t>
            </a:r>
          </a:p>
          <a:p>
            <a:pPr lvl="1"/>
            <a:r>
              <a:rPr kumimoji="1" lang="en-US" altLang="ja-JP" sz="1600" dirty="0" smtClean="0">
                <a:solidFill>
                  <a:srgbClr val="00CC33"/>
                </a:solidFill>
                <a:latin typeface="Courier"/>
                <a:cs typeface="Courier"/>
              </a:rPr>
              <a:t>$HOME		</a:t>
            </a:r>
            <a:r>
              <a:rPr kumimoji="1" lang="ja-JP" altLang="en-US" sz="1600" dirty="0" smtClean="0">
                <a:solidFill>
                  <a:srgbClr val="A6A6A6"/>
                </a:solidFill>
                <a:latin typeface="Courier"/>
                <a:cs typeface="Courier"/>
              </a:rPr>
              <a:t>ユーザのホームディレクトリのパスが設定される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$PATH</a:t>
            </a:r>
            <a:r>
              <a:rPr kumimoji="1" lang="en-US" altLang="ja-JP" sz="1600" dirty="0">
                <a:solidFill>
                  <a:srgbClr val="00CC33"/>
                </a:solidFill>
                <a:latin typeface="Courier"/>
                <a:cs typeface="Courier"/>
              </a:rPr>
              <a:t>	</a:t>
            </a:r>
            <a:r>
              <a:rPr kumimoji="1" lang="en-US" altLang="ja-JP" sz="1600" dirty="0" smtClean="0">
                <a:solidFill>
                  <a:srgbClr val="00CC33"/>
                </a:solidFill>
                <a:latin typeface="Courier"/>
                <a:cs typeface="Courier"/>
              </a:rPr>
              <a:t>	</a:t>
            </a:r>
            <a:r>
              <a:rPr kumimoji="1" lang="ja-JP" altLang="en-US" sz="1600" dirty="0" smtClean="0">
                <a:solidFill>
                  <a:srgbClr val="A6A6A6"/>
                </a:solidFill>
                <a:latin typeface="Courier"/>
                <a:cs typeface="Courier"/>
              </a:rPr>
              <a:t>コマンド検索パスを指定する．コロン区切りで複数指定できる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$SHELL	</a:t>
            </a:r>
            <a:r>
              <a:rPr kumimoji="1" lang="ja-JP" altLang="en-US" sz="1600" dirty="0" smtClean="0">
                <a:solidFill>
                  <a:srgbClr val="A6A6A6"/>
                </a:solidFill>
                <a:latin typeface="Courier"/>
                <a:cs typeface="Courier"/>
              </a:rPr>
              <a:t>現在のシェルの起動パスが設定される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$PWD		</a:t>
            </a:r>
            <a:r>
              <a:rPr kumimoji="1" lang="ja-JP" altLang="en-US" sz="1600" dirty="0" smtClean="0">
                <a:solidFill>
                  <a:srgbClr val="A6A6A6"/>
                </a:solidFill>
                <a:latin typeface="Courier"/>
                <a:cs typeface="Courier"/>
              </a:rPr>
              <a:t>カレントディレクトリが設定される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$EDITOR	</a:t>
            </a:r>
            <a:r>
              <a:rPr kumimoji="1" lang="ja-JP" altLang="en-US" sz="1600" dirty="0" smtClean="0">
                <a:solidFill>
                  <a:schemeClr val="bg1">
                    <a:lumMod val="65000"/>
                  </a:schemeClr>
                </a:solidFill>
                <a:latin typeface="Courier"/>
                <a:cs typeface="Courier"/>
              </a:rPr>
              <a:t>エディタのコマンド名を指定する</a:t>
            </a:r>
            <a:endParaRPr kumimoji="1" lang="en-US" altLang="ja-JP" sz="1600" dirty="0" smtClean="0">
              <a:solidFill>
                <a:schemeClr val="bg1">
                  <a:lumMod val="65000"/>
                </a:schemeClr>
              </a:solidFill>
              <a:latin typeface="Courier"/>
              <a:cs typeface="Courier"/>
            </a:endParaRPr>
          </a:p>
          <a:p>
            <a:pPr lvl="1"/>
            <a:r>
              <a:rPr kumimoji="1" lang="en-US" altLang="ja-JP" sz="1600" dirty="0" smtClean="0">
                <a:solidFill>
                  <a:srgbClr val="00CC33"/>
                </a:solidFill>
                <a:latin typeface="Courier"/>
                <a:cs typeface="Courier"/>
              </a:rPr>
              <a:t>$LANG		</a:t>
            </a:r>
            <a:r>
              <a:rPr kumimoji="1" lang="ja-JP" altLang="en-US" sz="1600" dirty="0" smtClean="0">
                <a:solidFill>
                  <a:srgbClr val="A6A6A6"/>
                </a:solidFill>
                <a:latin typeface="Courier"/>
                <a:cs typeface="Courier"/>
              </a:rPr>
              <a:t>ロケールを指定する</a:t>
            </a:r>
            <a:endParaRPr kumimoji="1" lang="en-US" altLang="ja-JP" sz="1600" dirty="0" smtClean="0">
              <a:solidFill>
                <a:srgbClr val="A6A6A6"/>
              </a:solidFill>
              <a:latin typeface="Courier"/>
              <a:cs typeface="Courier"/>
            </a:endParaRPr>
          </a:p>
        </p:txBody>
      </p:sp>
    </p:spTree>
    <p:extLst>
      <p:ext uri="{BB962C8B-B14F-4D97-AF65-F5344CB8AC3E}">
        <p14:creationId xmlns:p14="http://schemas.microsoft.com/office/powerpoint/2010/main" val="365104961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r>
              <a:rPr kumimoji="1" lang="ja-JP" altLang="en-US" sz="2000" dirty="0" smtClean="0">
                <a:solidFill>
                  <a:schemeClr val="bg1">
                    <a:lumMod val="65000"/>
                  </a:schemeClr>
                </a:solidFill>
              </a:rPr>
              <a:t>の例</a:t>
            </a:r>
          </a:p>
          <a:p>
            <a:pPr lvl="1"/>
            <a:r>
              <a:rPr kumimoji="1" lang="en-US" altLang="ja-JP" sz="1600" dirty="0" smtClean="0">
                <a:solidFill>
                  <a:srgbClr val="00CC33"/>
                </a:solidFill>
                <a:latin typeface="Courier"/>
                <a:cs typeface="Courier"/>
              </a:rPr>
              <a:t>$HOME		</a:t>
            </a:r>
            <a:r>
              <a:rPr kumimoji="1" lang="ja-JP" altLang="en-US" sz="1600" dirty="0" smtClean="0">
                <a:solidFill>
                  <a:srgbClr val="A6A6A6"/>
                </a:solidFill>
                <a:latin typeface="Courier"/>
                <a:cs typeface="Courier"/>
              </a:rPr>
              <a:t>ユーザのホームディレクトリのパスが設定される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$PATH</a:t>
            </a:r>
            <a:r>
              <a:rPr kumimoji="1" lang="en-US" altLang="ja-JP" sz="1600" dirty="0">
                <a:solidFill>
                  <a:srgbClr val="00CC33"/>
                </a:solidFill>
                <a:latin typeface="Courier"/>
                <a:cs typeface="Courier"/>
              </a:rPr>
              <a:t>	</a:t>
            </a:r>
            <a:r>
              <a:rPr kumimoji="1" lang="en-US" altLang="ja-JP" sz="1600" dirty="0" smtClean="0">
                <a:solidFill>
                  <a:srgbClr val="00CC33"/>
                </a:solidFill>
                <a:latin typeface="Courier"/>
                <a:cs typeface="Courier"/>
              </a:rPr>
              <a:t>	</a:t>
            </a:r>
            <a:r>
              <a:rPr kumimoji="1" lang="ja-JP" altLang="en-US" sz="1600" dirty="0" smtClean="0">
                <a:solidFill>
                  <a:srgbClr val="A6A6A6"/>
                </a:solidFill>
                <a:latin typeface="Courier"/>
                <a:cs typeface="Courier"/>
              </a:rPr>
              <a:t>コマンド検索パスを指定する．コロン区切りで複数指定できる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$SHELL	</a:t>
            </a:r>
            <a:r>
              <a:rPr kumimoji="1" lang="ja-JP" altLang="en-US" sz="1600" dirty="0" smtClean="0">
                <a:solidFill>
                  <a:srgbClr val="A6A6A6"/>
                </a:solidFill>
                <a:latin typeface="Courier"/>
                <a:cs typeface="Courier"/>
              </a:rPr>
              <a:t>現在のシェルの起動パスが設定される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$PWD		</a:t>
            </a:r>
            <a:r>
              <a:rPr kumimoji="1" lang="ja-JP" altLang="en-US" sz="1600" dirty="0" smtClean="0">
                <a:solidFill>
                  <a:srgbClr val="A6A6A6"/>
                </a:solidFill>
                <a:latin typeface="Courier"/>
                <a:cs typeface="Courier"/>
              </a:rPr>
              <a:t>カレントディレクトリが設定される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$EDITOR	</a:t>
            </a:r>
            <a:r>
              <a:rPr kumimoji="1" lang="ja-JP" altLang="en-US" sz="1600" dirty="0" smtClean="0">
                <a:solidFill>
                  <a:schemeClr val="bg1">
                    <a:lumMod val="65000"/>
                  </a:schemeClr>
                </a:solidFill>
                <a:latin typeface="Courier"/>
                <a:cs typeface="Courier"/>
              </a:rPr>
              <a:t>エディタのコマンド名を指定する</a:t>
            </a:r>
            <a:endParaRPr kumimoji="1" lang="en-US" altLang="ja-JP" sz="1600" dirty="0" smtClean="0">
              <a:solidFill>
                <a:schemeClr val="bg1">
                  <a:lumMod val="65000"/>
                </a:schemeClr>
              </a:solidFill>
              <a:latin typeface="Courier"/>
              <a:cs typeface="Courier"/>
            </a:endParaRPr>
          </a:p>
          <a:p>
            <a:pPr lvl="1"/>
            <a:r>
              <a:rPr kumimoji="1" lang="en-US" altLang="ja-JP" sz="1600" dirty="0" smtClean="0">
                <a:solidFill>
                  <a:srgbClr val="00CC33"/>
                </a:solidFill>
                <a:latin typeface="Courier"/>
                <a:cs typeface="Courier"/>
              </a:rPr>
              <a:t>$LANG		</a:t>
            </a:r>
            <a:r>
              <a:rPr kumimoji="1" lang="ja-JP" altLang="en-US" sz="1600" dirty="0" smtClean="0">
                <a:solidFill>
                  <a:srgbClr val="A6A6A6"/>
                </a:solidFill>
                <a:latin typeface="Courier"/>
                <a:cs typeface="Courier"/>
              </a:rPr>
              <a:t>ロケールを指定する</a:t>
            </a:r>
            <a:endParaRPr kumimoji="1" lang="en-US" altLang="ja-JP" sz="1600" dirty="0" smtClean="0">
              <a:solidFill>
                <a:srgbClr val="A6A6A6"/>
              </a:solidFill>
              <a:latin typeface="Courier"/>
              <a:cs typeface="Courier"/>
            </a:endParaRPr>
          </a:p>
          <a:p>
            <a:r>
              <a:rPr kumimoji="1" lang="ja-JP" altLang="en-US" sz="2000" dirty="0" smtClean="0">
                <a:solidFill>
                  <a:srgbClr val="A6A6A6"/>
                </a:solidFill>
                <a:latin typeface="Courier"/>
                <a:cs typeface="Courier"/>
              </a:rPr>
              <a:t>環境変数の宣言</a:t>
            </a:r>
            <a:endParaRPr kumimoji="1" lang="en-US" altLang="ja-JP" sz="2000" dirty="0" smtClean="0">
              <a:solidFill>
                <a:srgbClr val="A6A6A6"/>
              </a:solidFill>
              <a:latin typeface="Courier"/>
              <a:cs typeface="Courier"/>
            </a:endParaRPr>
          </a:p>
        </p:txBody>
      </p:sp>
    </p:spTree>
    <p:extLst>
      <p:ext uri="{BB962C8B-B14F-4D97-AF65-F5344CB8AC3E}">
        <p14:creationId xmlns:p14="http://schemas.microsoft.com/office/powerpoint/2010/main" val="38730366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r>
              <a:rPr kumimoji="1" lang="ja-JP" altLang="en-US" sz="2000" dirty="0" smtClean="0">
                <a:solidFill>
                  <a:schemeClr val="bg1">
                    <a:lumMod val="65000"/>
                  </a:schemeClr>
                </a:solidFill>
              </a:rPr>
              <a:t>の例</a:t>
            </a:r>
          </a:p>
          <a:p>
            <a:pPr lvl="1"/>
            <a:r>
              <a:rPr kumimoji="1" lang="en-US" altLang="ja-JP" sz="1600" dirty="0" smtClean="0">
                <a:solidFill>
                  <a:srgbClr val="00CC33"/>
                </a:solidFill>
                <a:latin typeface="Courier"/>
                <a:cs typeface="Courier"/>
              </a:rPr>
              <a:t>$HOME		</a:t>
            </a:r>
            <a:r>
              <a:rPr kumimoji="1" lang="ja-JP" altLang="en-US" sz="1600" dirty="0" smtClean="0">
                <a:solidFill>
                  <a:srgbClr val="A6A6A6"/>
                </a:solidFill>
                <a:latin typeface="Courier"/>
                <a:cs typeface="Courier"/>
              </a:rPr>
              <a:t>ユーザのホームディレクトリのパスが設定される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$PATH</a:t>
            </a:r>
            <a:r>
              <a:rPr kumimoji="1" lang="en-US" altLang="ja-JP" sz="1600" dirty="0">
                <a:solidFill>
                  <a:srgbClr val="00CC33"/>
                </a:solidFill>
                <a:latin typeface="Courier"/>
                <a:cs typeface="Courier"/>
              </a:rPr>
              <a:t>	</a:t>
            </a:r>
            <a:r>
              <a:rPr kumimoji="1" lang="en-US" altLang="ja-JP" sz="1600" dirty="0" smtClean="0">
                <a:solidFill>
                  <a:srgbClr val="00CC33"/>
                </a:solidFill>
                <a:latin typeface="Courier"/>
                <a:cs typeface="Courier"/>
              </a:rPr>
              <a:t>	</a:t>
            </a:r>
            <a:r>
              <a:rPr kumimoji="1" lang="ja-JP" altLang="en-US" sz="1600" dirty="0" smtClean="0">
                <a:solidFill>
                  <a:srgbClr val="A6A6A6"/>
                </a:solidFill>
                <a:latin typeface="Courier"/>
                <a:cs typeface="Courier"/>
              </a:rPr>
              <a:t>コマンド検索パスを指定する．コロン区切りで複数指定できる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$SHELL	</a:t>
            </a:r>
            <a:r>
              <a:rPr kumimoji="1" lang="ja-JP" altLang="en-US" sz="1600" dirty="0" smtClean="0">
                <a:solidFill>
                  <a:srgbClr val="A6A6A6"/>
                </a:solidFill>
                <a:latin typeface="Courier"/>
                <a:cs typeface="Courier"/>
              </a:rPr>
              <a:t>現在のシェルの起動パスが設定される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$PWD		</a:t>
            </a:r>
            <a:r>
              <a:rPr kumimoji="1" lang="ja-JP" altLang="en-US" sz="1600" dirty="0" smtClean="0">
                <a:solidFill>
                  <a:srgbClr val="A6A6A6"/>
                </a:solidFill>
                <a:latin typeface="Courier"/>
                <a:cs typeface="Courier"/>
              </a:rPr>
              <a:t>カレントディレクトリが設定される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$EDITOR	</a:t>
            </a:r>
            <a:r>
              <a:rPr kumimoji="1" lang="ja-JP" altLang="en-US" sz="1600" dirty="0" smtClean="0">
                <a:solidFill>
                  <a:schemeClr val="bg1">
                    <a:lumMod val="65000"/>
                  </a:schemeClr>
                </a:solidFill>
                <a:latin typeface="Courier"/>
                <a:cs typeface="Courier"/>
              </a:rPr>
              <a:t>エディタのコマンド名を指定する</a:t>
            </a:r>
            <a:endParaRPr kumimoji="1" lang="en-US" altLang="ja-JP" sz="1600" dirty="0" smtClean="0">
              <a:solidFill>
                <a:schemeClr val="bg1">
                  <a:lumMod val="65000"/>
                </a:schemeClr>
              </a:solidFill>
              <a:latin typeface="Courier"/>
              <a:cs typeface="Courier"/>
            </a:endParaRPr>
          </a:p>
          <a:p>
            <a:pPr lvl="1"/>
            <a:r>
              <a:rPr kumimoji="1" lang="en-US" altLang="ja-JP" sz="1600" dirty="0" smtClean="0">
                <a:solidFill>
                  <a:srgbClr val="00CC33"/>
                </a:solidFill>
                <a:latin typeface="Courier"/>
                <a:cs typeface="Courier"/>
              </a:rPr>
              <a:t>$LANG		</a:t>
            </a:r>
            <a:r>
              <a:rPr kumimoji="1" lang="ja-JP" altLang="en-US" sz="1600" dirty="0" smtClean="0">
                <a:solidFill>
                  <a:srgbClr val="A6A6A6"/>
                </a:solidFill>
                <a:latin typeface="Courier"/>
                <a:cs typeface="Courier"/>
              </a:rPr>
              <a:t>ロケールを指定する</a:t>
            </a:r>
            <a:endParaRPr kumimoji="1" lang="en-US" altLang="ja-JP" sz="1600" dirty="0" smtClean="0">
              <a:solidFill>
                <a:srgbClr val="A6A6A6"/>
              </a:solidFill>
              <a:latin typeface="Courier"/>
              <a:cs typeface="Courier"/>
            </a:endParaRPr>
          </a:p>
          <a:p>
            <a:r>
              <a:rPr kumimoji="1" lang="ja-JP" altLang="en-US" sz="2000" dirty="0" smtClean="0">
                <a:solidFill>
                  <a:srgbClr val="A6A6A6"/>
                </a:solidFill>
                <a:latin typeface="Courier"/>
                <a:cs typeface="Courier"/>
              </a:rPr>
              <a:t>環境変数の宣言</a:t>
            </a:r>
            <a:endParaRPr kumimoji="1" lang="en-US" altLang="ja-JP" sz="20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VARIABLE=“value”; export VARIABLE</a:t>
            </a:r>
          </a:p>
          <a:p>
            <a:pPr lvl="1"/>
            <a:r>
              <a:rPr kumimoji="1" lang="en-US" altLang="ja-JP" sz="1600" dirty="0" smtClean="0">
                <a:solidFill>
                  <a:srgbClr val="00CC33"/>
                </a:solidFill>
                <a:latin typeface="Courier"/>
                <a:cs typeface="Courier"/>
              </a:rPr>
              <a:t>export VARIABLE=“value”</a:t>
            </a:r>
          </a:p>
        </p:txBody>
      </p:sp>
    </p:spTree>
    <p:extLst>
      <p:ext uri="{BB962C8B-B14F-4D97-AF65-F5344CB8AC3E}">
        <p14:creationId xmlns:p14="http://schemas.microsoft.com/office/powerpoint/2010/main" val="1955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ログインシェル</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ユーザがログイン後に使うシェルのこと（デフォルトのシェル）</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環境変数</a:t>
            </a:r>
            <a:r>
              <a:rPr kumimoji="1" lang="en-US" altLang="ja-JP" sz="2000" dirty="0" smtClean="0">
                <a:solidFill>
                  <a:schemeClr val="bg1">
                    <a:lumMod val="65000"/>
                  </a:schemeClr>
                </a:solidFill>
              </a:rPr>
              <a:t> </a:t>
            </a:r>
            <a:r>
              <a:rPr kumimoji="1" lang="en-US" altLang="ja-JP" sz="2000" dirty="0" smtClean="0">
                <a:solidFill>
                  <a:schemeClr val="bg1">
                    <a:lumMod val="65000"/>
                  </a:schemeClr>
                </a:solidFill>
                <a:latin typeface="Courier"/>
                <a:cs typeface="Courier"/>
              </a:rPr>
              <a:t>$SHELL </a:t>
            </a:r>
            <a:r>
              <a:rPr kumimoji="1" lang="ja-JP" altLang="en-US" sz="2000" dirty="0" smtClean="0">
                <a:solidFill>
                  <a:schemeClr val="bg1">
                    <a:lumMod val="65000"/>
                  </a:schemeClr>
                </a:solidFill>
              </a:rPr>
              <a:t>に設定されている</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74609389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r>
              <a:rPr kumimoji="1" lang="ja-JP" altLang="en-US" sz="2000" dirty="0" smtClean="0">
                <a:solidFill>
                  <a:schemeClr val="bg1">
                    <a:lumMod val="65000"/>
                  </a:schemeClr>
                </a:solidFill>
              </a:rPr>
              <a:t>の例</a:t>
            </a:r>
          </a:p>
          <a:p>
            <a:pPr lvl="1"/>
            <a:r>
              <a:rPr kumimoji="1" lang="en-US" altLang="ja-JP" sz="1600" dirty="0" smtClean="0">
                <a:solidFill>
                  <a:srgbClr val="00CC33"/>
                </a:solidFill>
                <a:latin typeface="Courier"/>
                <a:cs typeface="Courier"/>
              </a:rPr>
              <a:t>$HOME		</a:t>
            </a:r>
            <a:r>
              <a:rPr kumimoji="1" lang="ja-JP" altLang="en-US" sz="1600" dirty="0" smtClean="0">
                <a:solidFill>
                  <a:srgbClr val="A6A6A6"/>
                </a:solidFill>
                <a:latin typeface="Courier"/>
                <a:cs typeface="Courier"/>
              </a:rPr>
              <a:t>ユーザのホームディレクトリのパスが設定される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$PATH</a:t>
            </a:r>
            <a:r>
              <a:rPr kumimoji="1" lang="en-US" altLang="ja-JP" sz="1600" dirty="0">
                <a:solidFill>
                  <a:srgbClr val="00CC33"/>
                </a:solidFill>
                <a:latin typeface="Courier"/>
                <a:cs typeface="Courier"/>
              </a:rPr>
              <a:t>	</a:t>
            </a:r>
            <a:r>
              <a:rPr kumimoji="1" lang="en-US" altLang="ja-JP" sz="1600" dirty="0" smtClean="0">
                <a:solidFill>
                  <a:srgbClr val="00CC33"/>
                </a:solidFill>
                <a:latin typeface="Courier"/>
                <a:cs typeface="Courier"/>
              </a:rPr>
              <a:t>	</a:t>
            </a:r>
            <a:r>
              <a:rPr kumimoji="1" lang="ja-JP" altLang="en-US" sz="1600" dirty="0" smtClean="0">
                <a:solidFill>
                  <a:srgbClr val="A6A6A6"/>
                </a:solidFill>
                <a:latin typeface="Courier"/>
                <a:cs typeface="Courier"/>
              </a:rPr>
              <a:t>コマンド検索パスを指定する．コロン区切りで複数指定できる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$SHELL	</a:t>
            </a:r>
            <a:r>
              <a:rPr kumimoji="1" lang="ja-JP" altLang="en-US" sz="1600" dirty="0" smtClean="0">
                <a:solidFill>
                  <a:srgbClr val="A6A6A6"/>
                </a:solidFill>
                <a:latin typeface="Courier"/>
                <a:cs typeface="Courier"/>
              </a:rPr>
              <a:t>現在のシェルの起動パスが設定される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$PWD		</a:t>
            </a:r>
            <a:r>
              <a:rPr kumimoji="1" lang="ja-JP" altLang="en-US" sz="1600" dirty="0" smtClean="0">
                <a:solidFill>
                  <a:srgbClr val="A6A6A6"/>
                </a:solidFill>
                <a:latin typeface="Courier"/>
                <a:cs typeface="Courier"/>
              </a:rPr>
              <a:t>カレントディレクトリが設定される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$EDITOR	</a:t>
            </a:r>
            <a:r>
              <a:rPr kumimoji="1" lang="ja-JP" altLang="en-US" sz="1600" dirty="0" smtClean="0">
                <a:solidFill>
                  <a:schemeClr val="bg1">
                    <a:lumMod val="65000"/>
                  </a:schemeClr>
                </a:solidFill>
                <a:latin typeface="Courier"/>
                <a:cs typeface="Courier"/>
              </a:rPr>
              <a:t>エディタのコマンド名を指定する</a:t>
            </a:r>
            <a:endParaRPr kumimoji="1" lang="en-US" altLang="ja-JP" sz="1600" dirty="0" smtClean="0">
              <a:solidFill>
                <a:schemeClr val="bg1">
                  <a:lumMod val="65000"/>
                </a:schemeClr>
              </a:solidFill>
              <a:latin typeface="Courier"/>
              <a:cs typeface="Courier"/>
            </a:endParaRPr>
          </a:p>
          <a:p>
            <a:pPr lvl="1"/>
            <a:r>
              <a:rPr kumimoji="1" lang="en-US" altLang="ja-JP" sz="1600" dirty="0" smtClean="0">
                <a:solidFill>
                  <a:srgbClr val="00CC33"/>
                </a:solidFill>
                <a:latin typeface="Courier"/>
                <a:cs typeface="Courier"/>
              </a:rPr>
              <a:t>$LANG		</a:t>
            </a:r>
            <a:r>
              <a:rPr kumimoji="1" lang="ja-JP" altLang="en-US" sz="1600" dirty="0" smtClean="0">
                <a:solidFill>
                  <a:srgbClr val="A6A6A6"/>
                </a:solidFill>
                <a:latin typeface="Courier"/>
                <a:cs typeface="Courier"/>
              </a:rPr>
              <a:t>ロケールを指定する</a:t>
            </a:r>
            <a:endParaRPr kumimoji="1" lang="en-US" altLang="ja-JP" sz="1600" dirty="0" smtClean="0">
              <a:solidFill>
                <a:srgbClr val="A6A6A6"/>
              </a:solidFill>
              <a:latin typeface="Courier"/>
              <a:cs typeface="Courier"/>
            </a:endParaRPr>
          </a:p>
          <a:p>
            <a:r>
              <a:rPr kumimoji="1" lang="ja-JP" altLang="en-US" sz="2000" dirty="0" smtClean="0">
                <a:solidFill>
                  <a:srgbClr val="A6A6A6"/>
                </a:solidFill>
                <a:latin typeface="Courier"/>
                <a:cs typeface="Courier"/>
              </a:rPr>
              <a:t>環境変数の宣言</a:t>
            </a:r>
            <a:endParaRPr kumimoji="1" lang="en-US" altLang="ja-JP" sz="20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VARIABLE=“value”; export VARIABLE</a:t>
            </a:r>
          </a:p>
          <a:p>
            <a:pPr lvl="1"/>
            <a:r>
              <a:rPr kumimoji="1" lang="en-US" altLang="ja-JP" sz="1600" dirty="0" smtClean="0">
                <a:solidFill>
                  <a:srgbClr val="00CC33"/>
                </a:solidFill>
                <a:latin typeface="Courier"/>
                <a:cs typeface="Courier"/>
              </a:rPr>
              <a:t>export VARIABLE=“value”</a:t>
            </a:r>
          </a:p>
          <a:p>
            <a:pPr lvl="1"/>
            <a:r>
              <a:rPr kumimoji="1" lang="ja-JP" altLang="en-US" sz="1600" dirty="0" smtClean="0">
                <a:solidFill>
                  <a:schemeClr val="bg1">
                    <a:lumMod val="65000"/>
                  </a:schemeClr>
                </a:solidFill>
                <a:latin typeface="+mn-ea"/>
                <a:cs typeface="Courier"/>
              </a:rPr>
              <a:t>いずれか．下記は</a:t>
            </a:r>
            <a:r>
              <a:rPr kumimoji="1" lang="en-US" altLang="ja-JP" sz="1600" dirty="0" smtClean="0">
                <a:solidFill>
                  <a:schemeClr val="bg1">
                    <a:lumMod val="65000"/>
                  </a:schemeClr>
                </a:solidFill>
                <a:latin typeface="+mn-ea"/>
                <a:cs typeface="Courier"/>
              </a:rPr>
              <a:t> bash </a:t>
            </a:r>
            <a:r>
              <a:rPr kumimoji="1" lang="ja-JP" altLang="en-US" sz="1600" dirty="0" smtClean="0">
                <a:solidFill>
                  <a:schemeClr val="bg1">
                    <a:lumMod val="65000"/>
                  </a:schemeClr>
                </a:solidFill>
                <a:latin typeface="+mn-ea"/>
                <a:cs typeface="Courier"/>
              </a:rPr>
              <a:t>によるものだったが，最新の </a:t>
            </a:r>
            <a:r>
              <a:rPr kumimoji="1" lang="en-US" altLang="ja-JP" sz="1600" dirty="0" smtClean="0">
                <a:solidFill>
                  <a:schemeClr val="bg1">
                    <a:lumMod val="65000"/>
                  </a:schemeClr>
                </a:solidFill>
                <a:latin typeface="+mn-ea"/>
                <a:cs typeface="Courier"/>
              </a:rPr>
              <a:t>POSIX</a:t>
            </a:r>
            <a:r>
              <a:rPr kumimoji="1" lang="ja-JP" altLang="en-US" sz="1600" dirty="0" smtClean="0">
                <a:solidFill>
                  <a:schemeClr val="bg1">
                    <a:lumMod val="65000"/>
                  </a:schemeClr>
                </a:solidFill>
                <a:latin typeface="+mn-ea"/>
                <a:cs typeface="Courier"/>
              </a:rPr>
              <a:t> によるとどちらも可</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85770270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en-US" altLang="en-US" sz="2000" dirty="0" smtClean="0">
                <a:solidFill>
                  <a:schemeClr val="bg1">
                    <a:lumMod val="65000"/>
                  </a:schemeClr>
                </a:solidFill>
              </a:rPr>
              <a:t>環境変数</a:t>
            </a:r>
            <a:r>
              <a:rPr kumimoji="1" lang="ja-JP" altLang="en-US" sz="2000" dirty="0" smtClean="0">
                <a:solidFill>
                  <a:schemeClr val="bg1">
                    <a:lumMod val="65000"/>
                  </a:schemeClr>
                </a:solidFill>
              </a:rPr>
              <a:t>の例</a:t>
            </a:r>
          </a:p>
          <a:p>
            <a:pPr lvl="1"/>
            <a:r>
              <a:rPr kumimoji="1" lang="en-US" altLang="ja-JP" sz="1600" dirty="0" smtClean="0">
                <a:solidFill>
                  <a:srgbClr val="00CC33"/>
                </a:solidFill>
                <a:latin typeface="Courier"/>
                <a:cs typeface="Courier"/>
              </a:rPr>
              <a:t>$HOME		</a:t>
            </a:r>
            <a:r>
              <a:rPr kumimoji="1" lang="ja-JP" altLang="en-US" sz="1600" dirty="0" smtClean="0">
                <a:solidFill>
                  <a:srgbClr val="A6A6A6"/>
                </a:solidFill>
                <a:latin typeface="Courier"/>
                <a:cs typeface="Courier"/>
              </a:rPr>
              <a:t>ユーザのホームディレクトリのパスが設定される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$PATH</a:t>
            </a:r>
            <a:r>
              <a:rPr kumimoji="1" lang="en-US" altLang="ja-JP" sz="1600" dirty="0">
                <a:solidFill>
                  <a:srgbClr val="00CC33"/>
                </a:solidFill>
                <a:latin typeface="Courier"/>
                <a:cs typeface="Courier"/>
              </a:rPr>
              <a:t>	</a:t>
            </a:r>
            <a:r>
              <a:rPr kumimoji="1" lang="en-US" altLang="ja-JP" sz="1600" dirty="0" smtClean="0">
                <a:solidFill>
                  <a:srgbClr val="00CC33"/>
                </a:solidFill>
                <a:latin typeface="Courier"/>
                <a:cs typeface="Courier"/>
              </a:rPr>
              <a:t>	</a:t>
            </a:r>
            <a:r>
              <a:rPr kumimoji="1" lang="ja-JP" altLang="en-US" sz="1600" dirty="0" smtClean="0">
                <a:solidFill>
                  <a:srgbClr val="A6A6A6"/>
                </a:solidFill>
                <a:latin typeface="Courier"/>
                <a:cs typeface="Courier"/>
              </a:rPr>
              <a:t>コマンド検索パスを指定する．コロン区切りで複数指定できる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$SHELL	</a:t>
            </a:r>
            <a:r>
              <a:rPr kumimoji="1" lang="ja-JP" altLang="en-US" sz="1600" dirty="0" smtClean="0">
                <a:solidFill>
                  <a:srgbClr val="A6A6A6"/>
                </a:solidFill>
                <a:latin typeface="Courier"/>
                <a:cs typeface="Courier"/>
              </a:rPr>
              <a:t>現在のシェルの起動パスが設定される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$PWD		</a:t>
            </a:r>
            <a:r>
              <a:rPr kumimoji="1" lang="ja-JP" altLang="en-US" sz="1600" dirty="0" smtClean="0">
                <a:solidFill>
                  <a:srgbClr val="A6A6A6"/>
                </a:solidFill>
                <a:latin typeface="Courier"/>
                <a:cs typeface="Courier"/>
              </a:rPr>
              <a:t>カレントディレクトリが設定される</a:t>
            </a:r>
            <a:endParaRPr kumimoji="1" lang="en-US" altLang="ja-JP" sz="16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$EDITOR	</a:t>
            </a:r>
            <a:r>
              <a:rPr kumimoji="1" lang="ja-JP" altLang="en-US" sz="1600" dirty="0" smtClean="0">
                <a:solidFill>
                  <a:schemeClr val="bg1">
                    <a:lumMod val="65000"/>
                  </a:schemeClr>
                </a:solidFill>
                <a:latin typeface="Courier"/>
                <a:cs typeface="Courier"/>
              </a:rPr>
              <a:t>エディタのコマンド名を指定する</a:t>
            </a:r>
            <a:endParaRPr kumimoji="1" lang="en-US" altLang="ja-JP" sz="1600" dirty="0" smtClean="0">
              <a:solidFill>
                <a:schemeClr val="bg1">
                  <a:lumMod val="65000"/>
                </a:schemeClr>
              </a:solidFill>
              <a:latin typeface="Courier"/>
              <a:cs typeface="Courier"/>
            </a:endParaRPr>
          </a:p>
          <a:p>
            <a:pPr lvl="1"/>
            <a:r>
              <a:rPr kumimoji="1" lang="en-US" altLang="ja-JP" sz="1600" dirty="0" smtClean="0">
                <a:solidFill>
                  <a:srgbClr val="00CC33"/>
                </a:solidFill>
                <a:latin typeface="Courier"/>
                <a:cs typeface="Courier"/>
              </a:rPr>
              <a:t>$LANG		</a:t>
            </a:r>
            <a:r>
              <a:rPr kumimoji="1" lang="ja-JP" altLang="en-US" sz="1600" dirty="0" smtClean="0">
                <a:solidFill>
                  <a:srgbClr val="A6A6A6"/>
                </a:solidFill>
                <a:latin typeface="Courier"/>
                <a:cs typeface="Courier"/>
              </a:rPr>
              <a:t>ロケールを指定する</a:t>
            </a:r>
            <a:endParaRPr kumimoji="1" lang="en-US" altLang="ja-JP" sz="1600" dirty="0" smtClean="0">
              <a:solidFill>
                <a:srgbClr val="A6A6A6"/>
              </a:solidFill>
              <a:latin typeface="Courier"/>
              <a:cs typeface="Courier"/>
            </a:endParaRPr>
          </a:p>
          <a:p>
            <a:r>
              <a:rPr kumimoji="1" lang="ja-JP" altLang="en-US" sz="2000" dirty="0" smtClean="0">
                <a:solidFill>
                  <a:srgbClr val="A6A6A6"/>
                </a:solidFill>
                <a:latin typeface="Courier"/>
                <a:cs typeface="Courier"/>
              </a:rPr>
              <a:t>環境変数の宣言</a:t>
            </a:r>
            <a:endParaRPr kumimoji="1" lang="en-US" altLang="ja-JP" sz="2000" dirty="0" smtClean="0">
              <a:solidFill>
                <a:srgbClr val="A6A6A6"/>
              </a:solidFill>
              <a:latin typeface="Courier"/>
              <a:cs typeface="Courier"/>
            </a:endParaRPr>
          </a:p>
          <a:p>
            <a:pPr lvl="1"/>
            <a:r>
              <a:rPr kumimoji="1" lang="en-US" altLang="ja-JP" sz="1600" dirty="0" smtClean="0">
                <a:solidFill>
                  <a:srgbClr val="00CC33"/>
                </a:solidFill>
                <a:latin typeface="Courier"/>
                <a:cs typeface="Courier"/>
              </a:rPr>
              <a:t>VARIABLE=“value”; export VARIABLE</a:t>
            </a:r>
          </a:p>
          <a:p>
            <a:pPr lvl="1"/>
            <a:r>
              <a:rPr kumimoji="1" lang="en-US" altLang="ja-JP" sz="1600" dirty="0" smtClean="0">
                <a:solidFill>
                  <a:srgbClr val="00CC33"/>
                </a:solidFill>
                <a:latin typeface="Courier"/>
                <a:cs typeface="Courier"/>
              </a:rPr>
              <a:t>export VARIABLE=“value”</a:t>
            </a:r>
          </a:p>
          <a:p>
            <a:pPr lvl="1"/>
            <a:r>
              <a:rPr kumimoji="1" lang="ja-JP" altLang="en-US" sz="1600" dirty="0" smtClean="0">
                <a:solidFill>
                  <a:schemeClr val="bg1">
                    <a:lumMod val="65000"/>
                  </a:schemeClr>
                </a:solidFill>
                <a:latin typeface="+mn-ea"/>
                <a:cs typeface="Courier"/>
              </a:rPr>
              <a:t>いずれか．下記は</a:t>
            </a:r>
            <a:r>
              <a:rPr kumimoji="1" lang="en-US" altLang="ja-JP" sz="1600" dirty="0" smtClean="0">
                <a:solidFill>
                  <a:schemeClr val="bg1">
                    <a:lumMod val="65000"/>
                  </a:schemeClr>
                </a:solidFill>
                <a:latin typeface="+mn-ea"/>
                <a:cs typeface="Courier"/>
              </a:rPr>
              <a:t> bash </a:t>
            </a:r>
            <a:r>
              <a:rPr kumimoji="1" lang="ja-JP" altLang="en-US" sz="1600" dirty="0" smtClean="0">
                <a:solidFill>
                  <a:schemeClr val="bg1">
                    <a:lumMod val="65000"/>
                  </a:schemeClr>
                </a:solidFill>
                <a:latin typeface="+mn-ea"/>
                <a:cs typeface="Courier"/>
              </a:rPr>
              <a:t>によるものだったが，最新の </a:t>
            </a:r>
            <a:r>
              <a:rPr kumimoji="1" lang="en-US" altLang="ja-JP" sz="1600" dirty="0" smtClean="0">
                <a:solidFill>
                  <a:schemeClr val="bg1">
                    <a:lumMod val="65000"/>
                  </a:schemeClr>
                </a:solidFill>
                <a:latin typeface="+mn-ea"/>
                <a:cs typeface="Courier"/>
              </a:rPr>
              <a:t>POSIX</a:t>
            </a:r>
            <a:r>
              <a:rPr kumimoji="1" lang="ja-JP" altLang="en-US" sz="1600" dirty="0" smtClean="0">
                <a:solidFill>
                  <a:schemeClr val="bg1">
                    <a:lumMod val="65000"/>
                  </a:schemeClr>
                </a:solidFill>
                <a:latin typeface="+mn-ea"/>
                <a:cs typeface="Courier"/>
              </a:rPr>
              <a:t> によるとどちらも可</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271958246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228017698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p>
          <a:p>
            <a:pPr lvl="1"/>
            <a:r>
              <a:rPr kumimoji="1" lang="ja-JP" altLang="en-US" sz="1600" dirty="0" smtClean="0">
                <a:solidFill>
                  <a:schemeClr val="bg1">
                    <a:lumMod val="65000"/>
                  </a:schemeClr>
                </a:solidFill>
                <a:latin typeface="+mn-ea"/>
                <a:cs typeface="Courier"/>
              </a:rPr>
              <a:t>カレントシェル内で宣言された変数．一般的な変数</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340607965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p>
          <a:p>
            <a:pPr lvl="1"/>
            <a:r>
              <a:rPr kumimoji="1" lang="ja-JP" altLang="en-US" sz="1600" dirty="0" smtClean="0">
                <a:solidFill>
                  <a:schemeClr val="bg1">
                    <a:lumMod val="65000"/>
                  </a:schemeClr>
                </a:solidFill>
                <a:latin typeface="+mn-ea"/>
                <a:cs typeface="Courier"/>
              </a:rPr>
              <a:t>カレントシェル内で宣言された変数．一般的な変数</a:t>
            </a:r>
            <a:endParaRPr kumimoji="1" lang="en-US" altLang="ja-JP" sz="1600" dirty="0" smtClean="0">
              <a:solidFill>
                <a:schemeClr val="bg1">
                  <a:lumMod val="65000"/>
                </a:schemeClr>
              </a:solidFill>
              <a:latin typeface="+mn-ea"/>
              <a:cs typeface="Courier"/>
            </a:endParaRPr>
          </a:p>
          <a:p>
            <a:r>
              <a:rPr kumimoji="1" lang="ja-JP" altLang="en-US" sz="2000" dirty="0" smtClean="0">
                <a:solidFill>
                  <a:schemeClr val="bg1">
                    <a:lumMod val="65000"/>
                  </a:schemeClr>
                </a:solidFill>
                <a:latin typeface="+mn-ea"/>
                <a:cs typeface="Courier"/>
              </a:rPr>
              <a:t>シェル変数の参照</a:t>
            </a:r>
            <a:endParaRPr kumimoji="1" lang="en-US" altLang="ja-JP" sz="2000" dirty="0" smtClean="0">
              <a:solidFill>
                <a:schemeClr val="bg1">
                  <a:lumMod val="65000"/>
                </a:schemeClr>
              </a:solidFill>
              <a:latin typeface="+mn-ea"/>
              <a:cs typeface="Courier"/>
            </a:endParaRPr>
          </a:p>
          <a:p>
            <a:pPr lvl="1"/>
            <a:r>
              <a:rPr kumimoji="1" lang="en-US" altLang="ja-JP" sz="1600" dirty="0" smtClean="0">
                <a:solidFill>
                  <a:srgbClr val="00CC33"/>
                </a:solidFill>
                <a:latin typeface="Courier"/>
                <a:cs typeface="Courier"/>
              </a:rPr>
              <a:t>echo $variable</a:t>
            </a:r>
          </a:p>
          <a:p>
            <a:pPr lvl="1"/>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384883741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p>
          <a:p>
            <a:pPr lvl="1"/>
            <a:r>
              <a:rPr kumimoji="1" lang="ja-JP" altLang="en-US" sz="1600" dirty="0" smtClean="0">
                <a:solidFill>
                  <a:schemeClr val="bg1">
                    <a:lumMod val="65000"/>
                  </a:schemeClr>
                </a:solidFill>
                <a:latin typeface="+mn-ea"/>
                <a:cs typeface="Courier"/>
              </a:rPr>
              <a:t>カレントシェル内で宣言された変数．一般的な変数</a:t>
            </a:r>
            <a:endParaRPr kumimoji="1" lang="en-US" altLang="ja-JP" sz="1600" dirty="0" smtClean="0">
              <a:solidFill>
                <a:schemeClr val="bg1">
                  <a:lumMod val="65000"/>
                </a:schemeClr>
              </a:solidFill>
              <a:latin typeface="+mn-ea"/>
              <a:cs typeface="Courier"/>
            </a:endParaRPr>
          </a:p>
          <a:p>
            <a:r>
              <a:rPr kumimoji="1" lang="ja-JP" altLang="en-US" sz="2000" dirty="0" smtClean="0">
                <a:solidFill>
                  <a:schemeClr val="bg1">
                    <a:lumMod val="65000"/>
                  </a:schemeClr>
                </a:solidFill>
                <a:latin typeface="+mn-ea"/>
                <a:cs typeface="Courier"/>
              </a:rPr>
              <a:t>シェル変数の参照</a:t>
            </a:r>
            <a:endParaRPr kumimoji="1" lang="en-US" altLang="ja-JP" sz="2000" dirty="0" smtClean="0">
              <a:solidFill>
                <a:schemeClr val="bg1">
                  <a:lumMod val="65000"/>
                </a:schemeClr>
              </a:solidFill>
              <a:latin typeface="+mn-ea"/>
              <a:cs typeface="Courier"/>
            </a:endParaRPr>
          </a:p>
          <a:p>
            <a:pPr lvl="1"/>
            <a:r>
              <a:rPr kumimoji="1" lang="en-US" altLang="ja-JP" sz="1600" dirty="0" smtClean="0">
                <a:solidFill>
                  <a:srgbClr val="00CC33"/>
                </a:solidFill>
                <a:latin typeface="Courier"/>
                <a:cs typeface="Courier"/>
              </a:rPr>
              <a:t>echo $variable</a:t>
            </a:r>
          </a:p>
          <a:p>
            <a:r>
              <a:rPr kumimoji="1" lang="ja-JP" altLang="en-US" sz="2000" dirty="0" smtClean="0">
                <a:solidFill>
                  <a:schemeClr val="bg1">
                    <a:lumMod val="65000"/>
                  </a:schemeClr>
                </a:solidFill>
                <a:latin typeface="+mn-ea"/>
                <a:cs typeface="Courier"/>
              </a:rPr>
              <a:t>シェル変数の宣言</a:t>
            </a:r>
            <a:endParaRPr kumimoji="1" lang="en-US" altLang="ja-JP" sz="2000" dirty="0" smtClean="0">
              <a:solidFill>
                <a:schemeClr val="bg1">
                  <a:lumMod val="65000"/>
                </a:schemeClr>
              </a:solidFill>
              <a:latin typeface="+mn-ea"/>
              <a:cs typeface="Courier"/>
            </a:endParaRPr>
          </a:p>
          <a:p>
            <a:pPr lvl="1"/>
            <a:r>
              <a:rPr kumimoji="1" lang="en-US" altLang="ja-JP" sz="1600" dirty="0">
                <a:solidFill>
                  <a:srgbClr val="00CC33"/>
                </a:solidFill>
                <a:latin typeface="Courier"/>
                <a:cs typeface="Courier"/>
              </a:rPr>
              <a:t>v</a:t>
            </a:r>
            <a:r>
              <a:rPr kumimoji="1" lang="en-US" altLang="ja-JP" sz="1600" dirty="0" smtClean="0">
                <a:solidFill>
                  <a:srgbClr val="00CC33"/>
                </a:solidFill>
                <a:latin typeface="Courier"/>
                <a:cs typeface="Courier"/>
              </a:rPr>
              <a:t>ariable=“value”</a:t>
            </a:r>
          </a:p>
          <a:p>
            <a:pPr lvl="1"/>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320845676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のスコープ</a:t>
            </a:r>
            <a:endParaRPr kumimoji="1" lang="en-US" altLang="ja-JP" sz="2000" dirty="0" smtClean="0">
              <a:solidFill>
                <a:schemeClr val="bg1">
                  <a:lumMod val="65000"/>
                </a:schemeClr>
              </a:solidFill>
            </a:endParaRPr>
          </a:p>
          <a:p>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52447203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のスコープ</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基本的にグローバル変数として扱われる</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40397266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のスコープ</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基本的にグローバル変数として扱われる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ただし，カレントシェル内のみで有効</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129718119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のスコープ</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基本的にグローバル変数として扱われる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ただし，カレントシェル内のみで有効</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ある関数内で宣言されたシェル変数も大域的に扱われる</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2846821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ログインシェル</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ユーザがログイン後に使うシェルのこと（デフォルトのシェル）</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環境変数</a:t>
            </a:r>
            <a:r>
              <a:rPr kumimoji="1" lang="en-US" altLang="ja-JP" sz="2000" dirty="0" smtClean="0">
                <a:solidFill>
                  <a:schemeClr val="bg1">
                    <a:lumMod val="65000"/>
                  </a:schemeClr>
                </a:solidFill>
              </a:rPr>
              <a:t> </a:t>
            </a:r>
            <a:r>
              <a:rPr kumimoji="1" lang="en-US" altLang="ja-JP" sz="2000" dirty="0" smtClean="0">
                <a:solidFill>
                  <a:schemeClr val="bg1">
                    <a:lumMod val="65000"/>
                  </a:schemeClr>
                </a:solidFill>
                <a:latin typeface="Courier"/>
                <a:cs typeface="Courier"/>
              </a:rPr>
              <a:t>$SHELL </a:t>
            </a:r>
            <a:r>
              <a:rPr kumimoji="1" lang="ja-JP" altLang="en-US" sz="2000" dirty="0" smtClean="0">
                <a:solidFill>
                  <a:schemeClr val="bg1">
                    <a:lumMod val="65000"/>
                  </a:schemeClr>
                </a:solidFill>
              </a:rPr>
              <a:t>に設定されている</a:t>
            </a:r>
            <a:endParaRPr kumimoji="1" lang="en-US" altLang="ja-JP" sz="2000" dirty="0" smtClean="0">
              <a:solidFill>
                <a:schemeClr val="bg1">
                  <a:lumMod val="65000"/>
                </a:schemeClr>
              </a:solidFill>
            </a:endParaRPr>
          </a:p>
        </p:txBody>
      </p:sp>
      <p:sp>
        <p:nvSpPr>
          <p:cNvPr id="5" name="テキスト ボックス 4"/>
          <p:cNvSpPr txBox="1"/>
          <p:nvPr/>
        </p:nvSpPr>
        <p:spPr>
          <a:xfrm>
            <a:off x="902592" y="1763485"/>
            <a:ext cx="2034481" cy="646331"/>
          </a:xfrm>
          <a:prstGeom prst="rect">
            <a:avLst/>
          </a:prstGeom>
          <a:noFill/>
        </p:spPr>
        <p:txBody>
          <a:bodyPr wrap="none" rtlCol="0">
            <a:spAutoFit/>
          </a:bodyPr>
          <a:lstStyle/>
          <a:p>
            <a:r>
              <a:rPr kumimoji="1" lang="en-US" altLang="ja-JP" b="1" dirty="0" smtClean="0">
                <a:solidFill>
                  <a:srgbClr val="00CC33"/>
                </a:solidFill>
                <a:latin typeface="Courier"/>
                <a:cs typeface="Courier"/>
              </a:rPr>
              <a:t>$ echo $SHELL</a:t>
            </a:r>
          </a:p>
          <a:p>
            <a:r>
              <a:rPr kumimoji="1" lang="en-US" altLang="ja-JP" b="1" dirty="0" smtClean="0">
                <a:solidFill>
                  <a:srgbClr val="00CC33"/>
                </a:solidFill>
                <a:latin typeface="Courier"/>
                <a:cs typeface="Courier"/>
              </a:rPr>
              <a:t>/bin/bash</a:t>
            </a:r>
            <a:endParaRPr kumimoji="1" lang="ja-JP" altLang="en-US" b="1" dirty="0">
              <a:solidFill>
                <a:srgbClr val="00CC33"/>
              </a:solidFill>
              <a:latin typeface="Courier"/>
              <a:cs typeface="Courier"/>
            </a:endParaRPr>
          </a:p>
        </p:txBody>
      </p:sp>
    </p:spTree>
    <p:extLst>
      <p:ext uri="{BB962C8B-B14F-4D97-AF65-F5344CB8AC3E}">
        <p14:creationId xmlns:p14="http://schemas.microsoft.com/office/powerpoint/2010/main" val="46850383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のスコープ</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基本的にグローバル変数として扱われる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ただし，カレントシェル内のみで有効</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ある関数内で宣言されたシェル変数も大域的に扱われる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つまり関数の外からアクセスできる</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375873221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のスコープ</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基本的にグローバル変数として扱われる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ただし，カレントシェル内のみで有効</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ある関数内で宣言されたシェル変数も大域的に扱われる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つまり関数の外からアクセスできる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しかし，内部コマンドの</a:t>
            </a:r>
            <a:r>
              <a:rPr kumimoji="1" lang="en-US" altLang="ja-JP" sz="1600" dirty="0" smtClean="0">
                <a:solidFill>
                  <a:schemeClr val="bg1">
                    <a:lumMod val="65000"/>
                  </a:schemeClr>
                </a:solidFill>
                <a:latin typeface="+mn-ea"/>
                <a:cs typeface="Courier"/>
              </a:rPr>
              <a:t> </a:t>
            </a:r>
            <a:r>
              <a:rPr kumimoji="1" lang="en-US" altLang="ja-JP" sz="1600" dirty="0" smtClean="0">
                <a:solidFill>
                  <a:srgbClr val="00CC33"/>
                </a:solidFill>
                <a:latin typeface="Courier"/>
                <a:cs typeface="Courier"/>
              </a:rPr>
              <a:t>local</a:t>
            </a:r>
            <a:r>
              <a:rPr kumimoji="1" lang="en-US" altLang="ja-JP" sz="1600" dirty="0" smtClean="0">
                <a:solidFill>
                  <a:schemeClr val="bg1">
                    <a:lumMod val="65000"/>
                  </a:schemeClr>
                </a:solidFill>
                <a:latin typeface="+mn-ea"/>
                <a:cs typeface="Courier"/>
              </a:rPr>
              <a:t> </a:t>
            </a:r>
            <a:r>
              <a:rPr kumimoji="1" lang="ja-JP" altLang="en-US" sz="1600" dirty="0" smtClean="0">
                <a:solidFill>
                  <a:schemeClr val="bg1">
                    <a:lumMod val="65000"/>
                  </a:schemeClr>
                </a:solidFill>
                <a:latin typeface="+mn-ea"/>
                <a:cs typeface="Courier"/>
              </a:rPr>
              <a:t>修飾子で</a:t>
            </a:r>
            <a:r>
              <a:rPr kumimoji="1" lang="en-US" altLang="ja-JP" sz="1600" dirty="0" smtClean="0">
                <a:solidFill>
                  <a:schemeClr val="bg1">
                    <a:lumMod val="65000"/>
                  </a:schemeClr>
                </a:solidFill>
                <a:latin typeface="+mn-ea"/>
                <a:cs typeface="Courier"/>
              </a:rPr>
              <a:t/>
            </a:r>
            <a:br>
              <a:rPr kumimoji="1" lang="en-US" altLang="ja-JP" sz="1600" dirty="0" smtClean="0">
                <a:solidFill>
                  <a:schemeClr val="bg1">
                    <a:lumMod val="65000"/>
                  </a:schemeClr>
                </a:solidFill>
                <a:latin typeface="+mn-ea"/>
                <a:cs typeface="Courier"/>
              </a:rPr>
            </a:br>
            <a:r>
              <a:rPr kumimoji="1" lang="ja-JP" altLang="en-US" sz="1600" dirty="0" smtClean="0">
                <a:solidFill>
                  <a:schemeClr val="bg1">
                    <a:lumMod val="65000"/>
                  </a:schemeClr>
                </a:solidFill>
                <a:latin typeface="+mn-ea"/>
                <a:cs typeface="Courier"/>
              </a:rPr>
              <a:t>関数ローカルな変数を作り出すことができる</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346702225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のスコープ</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基本的にグローバル変数として扱われる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ただし，カレントシェル内のみで有効</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ある関数内で宣言されたシェル変数も大域的に扱われる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つまり関数の外からアクセスできる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しかし，内部コマンドの</a:t>
            </a:r>
            <a:r>
              <a:rPr kumimoji="1" lang="en-US" altLang="ja-JP" sz="1600" dirty="0" smtClean="0">
                <a:solidFill>
                  <a:schemeClr val="bg1">
                    <a:lumMod val="65000"/>
                  </a:schemeClr>
                </a:solidFill>
                <a:latin typeface="+mn-ea"/>
                <a:cs typeface="Courier"/>
              </a:rPr>
              <a:t> </a:t>
            </a:r>
            <a:r>
              <a:rPr kumimoji="1" lang="en-US" altLang="ja-JP" sz="1600" dirty="0" smtClean="0">
                <a:solidFill>
                  <a:srgbClr val="00CC33"/>
                </a:solidFill>
                <a:latin typeface="Courier"/>
                <a:cs typeface="Courier"/>
              </a:rPr>
              <a:t>local</a:t>
            </a:r>
            <a:r>
              <a:rPr kumimoji="1" lang="en-US" altLang="ja-JP" sz="1600" dirty="0" smtClean="0">
                <a:solidFill>
                  <a:schemeClr val="bg1">
                    <a:lumMod val="65000"/>
                  </a:schemeClr>
                </a:solidFill>
                <a:latin typeface="+mn-ea"/>
                <a:cs typeface="Courier"/>
              </a:rPr>
              <a:t> </a:t>
            </a:r>
            <a:r>
              <a:rPr kumimoji="1" lang="ja-JP" altLang="en-US" sz="1600" dirty="0" smtClean="0">
                <a:solidFill>
                  <a:schemeClr val="bg1">
                    <a:lumMod val="65000"/>
                  </a:schemeClr>
                </a:solidFill>
                <a:latin typeface="+mn-ea"/>
                <a:cs typeface="Courier"/>
              </a:rPr>
              <a:t>修飾子で</a:t>
            </a:r>
            <a:r>
              <a:rPr kumimoji="1" lang="en-US" altLang="ja-JP" sz="1600" dirty="0" smtClean="0">
                <a:solidFill>
                  <a:schemeClr val="bg1">
                    <a:lumMod val="65000"/>
                  </a:schemeClr>
                </a:solidFill>
                <a:latin typeface="+mn-ea"/>
                <a:cs typeface="Courier"/>
              </a:rPr>
              <a:t/>
            </a:r>
            <a:br>
              <a:rPr kumimoji="1" lang="en-US" altLang="ja-JP" sz="1600" dirty="0" smtClean="0">
                <a:solidFill>
                  <a:schemeClr val="bg1">
                    <a:lumMod val="65000"/>
                  </a:schemeClr>
                </a:solidFill>
                <a:latin typeface="+mn-ea"/>
                <a:cs typeface="Courier"/>
              </a:rPr>
            </a:br>
            <a:r>
              <a:rPr kumimoji="1" lang="ja-JP" altLang="en-US" sz="1600" dirty="0" smtClean="0">
                <a:solidFill>
                  <a:schemeClr val="bg1">
                    <a:lumMod val="65000"/>
                  </a:schemeClr>
                </a:solidFill>
                <a:latin typeface="+mn-ea"/>
                <a:cs typeface="Courier"/>
              </a:rPr>
              <a:t>関数ローカルな変数を作り出すことができる</a:t>
            </a:r>
            <a:endParaRPr kumimoji="1" lang="en-US" altLang="ja-JP" sz="1600" dirty="0" smtClean="0">
              <a:solidFill>
                <a:schemeClr val="bg1">
                  <a:lumMod val="65000"/>
                </a:schemeClr>
              </a:solidFill>
              <a:latin typeface="+mn-ea"/>
              <a:cs typeface="Courier"/>
            </a:endParaRPr>
          </a:p>
        </p:txBody>
      </p:sp>
      <p:sp>
        <p:nvSpPr>
          <p:cNvPr id="6" name="テキスト ボックス 5"/>
          <p:cNvSpPr txBox="1"/>
          <p:nvPr/>
        </p:nvSpPr>
        <p:spPr>
          <a:xfrm>
            <a:off x="5431686" y="2348238"/>
            <a:ext cx="2585639" cy="2585323"/>
          </a:xfrm>
          <a:prstGeom prst="rect">
            <a:avLst/>
          </a:prstGeom>
          <a:noFill/>
        </p:spPr>
        <p:txBody>
          <a:bodyPr wrap="none" rtlCol="0">
            <a:spAutoFit/>
          </a:bodyPr>
          <a:lstStyle/>
          <a:p>
            <a:r>
              <a:rPr kumimoji="1" lang="en-US" altLang="ja-JP" dirty="0">
                <a:solidFill>
                  <a:schemeClr val="bg2"/>
                </a:solidFill>
                <a:latin typeface="Courier"/>
                <a:cs typeface="Courier"/>
              </a:rPr>
              <a:t>f</a:t>
            </a:r>
            <a:r>
              <a:rPr kumimoji="1" lang="en-US" altLang="ja-JP" dirty="0" smtClean="0">
                <a:solidFill>
                  <a:schemeClr val="bg2"/>
                </a:solidFill>
                <a:latin typeface="Courier"/>
                <a:cs typeface="Courier"/>
              </a:rPr>
              <a:t>unction some() {</a:t>
            </a:r>
          </a:p>
          <a:p>
            <a:r>
              <a:rPr kumimoji="1" lang="en-US" altLang="ja-JP" dirty="0">
                <a:solidFill>
                  <a:schemeClr val="bg2"/>
                </a:solidFill>
                <a:latin typeface="Courier"/>
                <a:cs typeface="Courier"/>
              </a:rPr>
              <a:t>	</a:t>
            </a:r>
            <a:r>
              <a:rPr kumimoji="1" lang="en-US" altLang="ja-JP" dirty="0" smtClean="0">
                <a:solidFill>
                  <a:srgbClr val="FFCC00"/>
                </a:solidFill>
                <a:latin typeface="Courier"/>
                <a:cs typeface="Courier"/>
              </a:rPr>
              <a:t>local</a:t>
            </a:r>
            <a:r>
              <a:rPr kumimoji="1" lang="en-US" altLang="ja-JP" dirty="0" smtClean="0">
                <a:solidFill>
                  <a:schemeClr val="bg2"/>
                </a:solidFill>
                <a:latin typeface="Courier"/>
                <a:cs typeface="Courier"/>
              </a:rPr>
              <a:t> </a:t>
            </a:r>
            <a:r>
              <a:rPr kumimoji="1" lang="en-US" altLang="ja-JP" dirty="0" smtClean="0">
                <a:solidFill>
                  <a:schemeClr val="bg1">
                    <a:lumMod val="85000"/>
                  </a:schemeClr>
                </a:solidFill>
                <a:latin typeface="Courier"/>
                <a:cs typeface="Courier"/>
              </a:rPr>
              <a:t>a b</a:t>
            </a:r>
          </a:p>
          <a:p>
            <a:r>
              <a:rPr kumimoji="1" lang="en-US" altLang="ja-JP" dirty="0" smtClean="0">
                <a:solidFill>
                  <a:schemeClr val="bg2"/>
                </a:solidFill>
                <a:latin typeface="Courier"/>
                <a:cs typeface="Courier"/>
              </a:rPr>
              <a:t>	a</a:t>
            </a:r>
            <a:r>
              <a:rPr kumimoji="1" lang="en-US" altLang="ja-JP" dirty="0" smtClean="0">
                <a:solidFill>
                  <a:schemeClr val="bg1">
                    <a:lumMod val="85000"/>
                  </a:schemeClr>
                </a:solidFill>
                <a:latin typeface="Courier"/>
                <a:cs typeface="Courier"/>
              </a:rPr>
              <a:t>=</a:t>
            </a:r>
            <a:r>
              <a:rPr kumimoji="1" lang="en-US" altLang="ja-JP" dirty="0" smtClean="0">
                <a:solidFill>
                  <a:schemeClr val="accent3"/>
                </a:solidFill>
                <a:latin typeface="Courier"/>
                <a:cs typeface="Courier"/>
              </a:rPr>
              <a:t>“</a:t>
            </a:r>
            <a:r>
              <a:rPr kumimoji="1" lang="en-US" altLang="ja-JP" dirty="0" smtClean="0">
                <a:solidFill>
                  <a:schemeClr val="accent4"/>
                </a:solidFill>
                <a:latin typeface="Courier"/>
                <a:cs typeface="Courier"/>
              </a:rPr>
              <a:t>$1</a:t>
            </a:r>
            <a:r>
              <a:rPr kumimoji="1" lang="en-US" altLang="ja-JP" dirty="0" smtClean="0">
                <a:solidFill>
                  <a:srgbClr val="FFCC00"/>
                </a:solidFill>
                <a:latin typeface="Courier"/>
                <a:cs typeface="Courier"/>
              </a:rPr>
              <a:t>”</a:t>
            </a:r>
          </a:p>
          <a:p>
            <a:r>
              <a:rPr kumimoji="1" lang="en-US" altLang="ja-JP" dirty="0">
                <a:solidFill>
                  <a:schemeClr val="bg2"/>
                </a:solidFill>
                <a:latin typeface="Courier"/>
                <a:cs typeface="Courier"/>
              </a:rPr>
              <a:t>	</a:t>
            </a:r>
            <a:r>
              <a:rPr kumimoji="1" lang="en-US" altLang="ja-JP" dirty="0" smtClean="0">
                <a:solidFill>
                  <a:schemeClr val="bg2"/>
                </a:solidFill>
                <a:latin typeface="Courier"/>
                <a:cs typeface="Courier"/>
              </a:rPr>
              <a:t>b</a:t>
            </a:r>
            <a:r>
              <a:rPr kumimoji="1" lang="en-US" altLang="ja-JP" dirty="0" smtClean="0">
                <a:solidFill>
                  <a:srgbClr val="D9D9D9"/>
                </a:solidFill>
                <a:latin typeface="Courier"/>
                <a:cs typeface="Courier"/>
              </a:rPr>
              <a:t>=</a:t>
            </a:r>
            <a:r>
              <a:rPr kumimoji="1" lang="en-US" altLang="ja-JP" dirty="0" smtClean="0">
                <a:solidFill>
                  <a:srgbClr val="FFCC00"/>
                </a:solidFill>
                <a:latin typeface="Courier"/>
                <a:cs typeface="Courier"/>
              </a:rPr>
              <a:t>“</a:t>
            </a:r>
            <a:r>
              <a:rPr kumimoji="1" lang="en-US" altLang="ja-JP" dirty="0" smtClean="0">
                <a:solidFill>
                  <a:srgbClr val="EB6615"/>
                </a:solidFill>
                <a:latin typeface="Courier"/>
                <a:cs typeface="Courier"/>
              </a:rPr>
              <a:t>$2</a:t>
            </a:r>
            <a:r>
              <a:rPr kumimoji="1" lang="en-US" altLang="ja-JP" dirty="0" smtClean="0">
                <a:solidFill>
                  <a:srgbClr val="FFCC00"/>
                </a:solidFill>
                <a:latin typeface="Courier"/>
                <a:cs typeface="Courier"/>
              </a:rPr>
              <a:t>”</a:t>
            </a:r>
          </a:p>
          <a:p>
            <a:r>
              <a:rPr kumimoji="1" lang="en-US" altLang="ja-JP" dirty="0">
                <a:solidFill>
                  <a:schemeClr val="bg2"/>
                </a:solidFill>
                <a:latin typeface="Courier"/>
                <a:cs typeface="Courier"/>
              </a:rPr>
              <a:t>	</a:t>
            </a:r>
            <a:r>
              <a:rPr kumimoji="1" lang="en-US" altLang="ja-JP" dirty="0" smtClean="0">
                <a:solidFill>
                  <a:srgbClr val="FFCC00"/>
                </a:solidFill>
                <a:latin typeface="Courier"/>
                <a:cs typeface="Courier"/>
              </a:rPr>
              <a:t>local</a:t>
            </a:r>
            <a:r>
              <a:rPr kumimoji="1" lang="en-US" altLang="ja-JP" dirty="0" smtClean="0">
                <a:solidFill>
                  <a:schemeClr val="bg2"/>
                </a:solidFill>
                <a:latin typeface="Courier"/>
                <a:cs typeface="Courier"/>
              </a:rPr>
              <a:t> c</a:t>
            </a:r>
            <a:r>
              <a:rPr kumimoji="1" lang="en-US" altLang="ja-JP" dirty="0" smtClean="0">
                <a:solidFill>
                  <a:srgbClr val="D9D9D9"/>
                </a:solidFill>
                <a:latin typeface="Courier"/>
                <a:cs typeface="Courier"/>
              </a:rPr>
              <a:t>=</a:t>
            </a:r>
            <a:r>
              <a:rPr kumimoji="1" lang="en-US" altLang="ja-JP" dirty="0" smtClean="0">
                <a:solidFill>
                  <a:srgbClr val="FFCC00"/>
                </a:solidFill>
                <a:latin typeface="Courier"/>
                <a:cs typeface="Courier"/>
              </a:rPr>
              <a:t>“</a:t>
            </a:r>
            <a:r>
              <a:rPr kumimoji="1" lang="en-US" altLang="ja-JP" dirty="0" smtClean="0">
                <a:solidFill>
                  <a:srgbClr val="EB6615"/>
                </a:solidFill>
                <a:latin typeface="Courier"/>
                <a:cs typeface="Courier"/>
              </a:rPr>
              <a:t>$</a:t>
            </a:r>
            <a:r>
              <a:rPr kumimoji="1" lang="en-US" altLang="ja-JP" dirty="0" err="1" smtClean="0">
                <a:solidFill>
                  <a:schemeClr val="accent4"/>
                </a:solidFill>
                <a:latin typeface="Courier"/>
                <a:cs typeface="Courier"/>
              </a:rPr>
              <a:t>a$b</a:t>
            </a:r>
            <a:r>
              <a:rPr kumimoji="1" lang="en-US" altLang="ja-JP" dirty="0" smtClean="0">
                <a:solidFill>
                  <a:srgbClr val="FFCC00"/>
                </a:solidFill>
                <a:latin typeface="Courier"/>
                <a:cs typeface="Courier"/>
              </a:rPr>
              <a:t>”</a:t>
            </a:r>
          </a:p>
          <a:p>
            <a:r>
              <a:rPr kumimoji="1" lang="en-US" altLang="ja-JP" dirty="0" smtClean="0">
                <a:solidFill>
                  <a:schemeClr val="bg2"/>
                </a:solidFill>
                <a:latin typeface="Courier"/>
                <a:cs typeface="Courier"/>
              </a:rPr>
              <a:t>	</a:t>
            </a:r>
            <a:r>
              <a:rPr kumimoji="1" lang="en-US" altLang="ja-JP" dirty="0" smtClean="0">
                <a:solidFill>
                  <a:schemeClr val="accent3"/>
                </a:solidFill>
                <a:latin typeface="Courier"/>
                <a:cs typeface="Courier"/>
              </a:rPr>
              <a:t>echo</a:t>
            </a:r>
            <a:r>
              <a:rPr kumimoji="1" lang="en-US" altLang="ja-JP" dirty="0" smtClean="0">
                <a:solidFill>
                  <a:schemeClr val="bg2"/>
                </a:solidFill>
                <a:latin typeface="Courier"/>
                <a:cs typeface="Courier"/>
              </a:rPr>
              <a:t> </a:t>
            </a:r>
            <a:r>
              <a:rPr kumimoji="1" lang="en-US" altLang="ja-JP" dirty="0" smtClean="0">
                <a:solidFill>
                  <a:srgbClr val="FFCC00"/>
                </a:solidFill>
                <a:latin typeface="Courier"/>
                <a:cs typeface="Courier"/>
              </a:rPr>
              <a:t>“</a:t>
            </a:r>
            <a:r>
              <a:rPr kumimoji="1" lang="en-US" altLang="ja-JP" dirty="0" smtClean="0">
                <a:solidFill>
                  <a:srgbClr val="EB6615"/>
                </a:solidFill>
                <a:latin typeface="Courier"/>
                <a:cs typeface="Courier"/>
              </a:rPr>
              <a:t>$c</a:t>
            </a:r>
            <a:r>
              <a:rPr kumimoji="1" lang="en-US" altLang="ja-JP" dirty="0" smtClean="0">
                <a:solidFill>
                  <a:srgbClr val="FFCC00"/>
                </a:solidFill>
                <a:latin typeface="Courier"/>
                <a:cs typeface="Courier"/>
              </a:rPr>
              <a:t>”</a:t>
            </a:r>
          </a:p>
          <a:p>
            <a:r>
              <a:rPr kumimoji="1" lang="en-US" altLang="ja-JP" dirty="0" smtClean="0">
                <a:solidFill>
                  <a:schemeClr val="bg2"/>
                </a:solidFill>
                <a:latin typeface="Courier"/>
                <a:cs typeface="Courier"/>
              </a:rPr>
              <a:t>}</a:t>
            </a:r>
          </a:p>
          <a:p>
            <a:r>
              <a:rPr kumimoji="1" lang="en-US" altLang="ja-JP" dirty="0" smtClean="0">
                <a:solidFill>
                  <a:srgbClr val="D9D9D9"/>
                </a:solidFill>
                <a:latin typeface="Courier"/>
                <a:cs typeface="Courier"/>
              </a:rPr>
              <a:t>some</a:t>
            </a:r>
            <a:r>
              <a:rPr kumimoji="1" lang="en-US" altLang="ja-JP" dirty="0" smtClean="0">
                <a:solidFill>
                  <a:schemeClr val="bg2"/>
                </a:solidFill>
                <a:latin typeface="Courier"/>
                <a:cs typeface="Courier"/>
              </a:rPr>
              <a:t> </a:t>
            </a:r>
            <a:r>
              <a:rPr kumimoji="1" lang="en-US" altLang="ja-JP" dirty="0" err="1" smtClean="0">
                <a:solidFill>
                  <a:srgbClr val="D9D9D9"/>
                </a:solidFill>
                <a:latin typeface="Courier"/>
                <a:cs typeface="Courier"/>
              </a:rPr>
              <a:t>hoge</a:t>
            </a:r>
            <a:r>
              <a:rPr kumimoji="1" lang="en-US" altLang="ja-JP" dirty="0" smtClean="0">
                <a:solidFill>
                  <a:srgbClr val="D9D9D9"/>
                </a:solidFill>
                <a:latin typeface="Courier"/>
                <a:cs typeface="Courier"/>
              </a:rPr>
              <a:t> </a:t>
            </a:r>
            <a:r>
              <a:rPr kumimoji="1" lang="en-US" altLang="ja-JP" dirty="0" err="1" smtClean="0">
                <a:solidFill>
                  <a:srgbClr val="D9D9D9"/>
                </a:solidFill>
                <a:latin typeface="Courier"/>
                <a:cs typeface="Courier"/>
              </a:rPr>
              <a:t>fuga</a:t>
            </a:r>
            <a:endParaRPr kumimoji="1" lang="en-US" altLang="ja-JP" dirty="0" smtClean="0">
              <a:solidFill>
                <a:srgbClr val="D9D9D9"/>
              </a:solidFill>
              <a:latin typeface="Courier"/>
              <a:cs typeface="Courier"/>
            </a:endParaRPr>
          </a:p>
          <a:p>
            <a:r>
              <a:rPr kumimoji="1" lang="en-US" altLang="ja-JP" dirty="0">
                <a:solidFill>
                  <a:schemeClr val="accent3"/>
                </a:solidFill>
                <a:latin typeface="Courier"/>
                <a:cs typeface="Courier"/>
              </a:rPr>
              <a:t>e</a:t>
            </a:r>
            <a:r>
              <a:rPr kumimoji="1" lang="en-US" altLang="ja-JP" dirty="0" smtClean="0">
                <a:solidFill>
                  <a:schemeClr val="accent3"/>
                </a:solidFill>
                <a:latin typeface="Courier"/>
                <a:cs typeface="Courier"/>
              </a:rPr>
              <a:t>cho</a:t>
            </a:r>
            <a:r>
              <a:rPr kumimoji="1" lang="en-US" altLang="ja-JP" dirty="0" smtClean="0">
                <a:solidFill>
                  <a:schemeClr val="bg2"/>
                </a:solidFill>
                <a:latin typeface="Courier"/>
                <a:cs typeface="Courier"/>
              </a:rPr>
              <a:t> </a:t>
            </a:r>
            <a:r>
              <a:rPr kumimoji="1" lang="en-US" altLang="ja-JP" dirty="0" smtClean="0">
                <a:solidFill>
                  <a:schemeClr val="accent4"/>
                </a:solidFill>
                <a:latin typeface="Courier"/>
                <a:cs typeface="Courier"/>
              </a:rPr>
              <a:t>$c</a:t>
            </a:r>
            <a:endParaRPr kumimoji="1" lang="ja-JP" altLang="en-US" dirty="0">
              <a:solidFill>
                <a:schemeClr val="accent4"/>
              </a:solidFill>
              <a:latin typeface="Courier"/>
              <a:cs typeface="Courier"/>
            </a:endParaRPr>
          </a:p>
        </p:txBody>
      </p:sp>
    </p:spTree>
    <p:extLst>
      <p:ext uri="{BB962C8B-B14F-4D97-AF65-F5344CB8AC3E}">
        <p14:creationId xmlns:p14="http://schemas.microsoft.com/office/powerpoint/2010/main" val="76754886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のスコープ</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基本的にグローバル変数として扱われる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ただし，カレントシェル内のみで有効</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ある関数内で宣言されたシェル変数も大域的に扱われる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つまり関数の外からアクセスできる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しかし，内部コマンドの</a:t>
            </a:r>
            <a:r>
              <a:rPr kumimoji="1" lang="en-US" altLang="ja-JP" sz="1600" dirty="0" smtClean="0">
                <a:solidFill>
                  <a:schemeClr val="bg1">
                    <a:lumMod val="65000"/>
                  </a:schemeClr>
                </a:solidFill>
                <a:latin typeface="+mn-ea"/>
                <a:cs typeface="Courier"/>
              </a:rPr>
              <a:t> </a:t>
            </a:r>
            <a:r>
              <a:rPr kumimoji="1" lang="en-US" altLang="ja-JP" sz="1600" dirty="0" smtClean="0">
                <a:solidFill>
                  <a:srgbClr val="00CC33"/>
                </a:solidFill>
                <a:latin typeface="Courier"/>
                <a:cs typeface="Courier"/>
              </a:rPr>
              <a:t>local</a:t>
            </a:r>
            <a:r>
              <a:rPr kumimoji="1" lang="en-US" altLang="ja-JP" sz="1600" dirty="0" smtClean="0">
                <a:solidFill>
                  <a:schemeClr val="bg1">
                    <a:lumMod val="65000"/>
                  </a:schemeClr>
                </a:solidFill>
                <a:latin typeface="+mn-ea"/>
                <a:cs typeface="Courier"/>
              </a:rPr>
              <a:t> </a:t>
            </a:r>
            <a:r>
              <a:rPr kumimoji="1" lang="ja-JP" altLang="en-US" sz="1600" dirty="0" smtClean="0">
                <a:solidFill>
                  <a:schemeClr val="bg1">
                    <a:lumMod val="65000"/>
                  </a:schemeClr>
                </a:solidFill>
                <a:latin typeface="+mn-ea"/>
                <a:cs typeface="Courier"/>
              </a:rPr>
              <a:t>修飾子で</a:t>
            </a:r>
            <a:r>
              <a:rPr kumimoji="1" lang="en-US" altLang="ja-JP" sz="1600" dirty="0" smtClean="0">
                <a:solidFill>
                  <a:schemeClr val="bg1">
                    <a:lumMod val="65000"/>
                  </a:schemeClr>
                </a:solidFill>
                <a:latin typeface="+mn-ea"/>
                <a:cs typeface="Courier"/>
              </a:rPr>
              <a:t/>
            </a:r>
            <a:br>
              <a:rPr kumimoji="1" lang="en-US" altLang="ja-JP" sz="1600" dirty="0" smtClean="0">
                <a:solidFill>
                  <a:schemeClr val="bg1">
                    <a:lumMod val="65000"/>
                  </a:schemeClr>
                </a:solidFill>
                <a:latin typeface="+mn-ea"/>
                <a:cs typeface="Courier"/>
              </a:rPr>
            </a:br>
            <a:r>
              <a:rPr kumimoji="1" lang="ja-JP" altLang="en-US" sz="1600" dirty="0" smtClean="0">
                <a:solidFill>
                  <a:schemeClr val="bg1">
                    <a:lumMod val="65000"/>
                  </a:schemeClr>
                </a:solidFill>
                <a:latin typeface="+mn-ea"/>
                <a:cs typeface="Courier"/>
              </a:rPr>
              <a:t>関数ローカルな変数を作り出すことができる</a:t>
            </a:r>
            <a:endParaRPr kumimoji="1" lang="en-US" altLang="ja-JP" sz="1600" dirty="0" smtClean="0">
              <a:solidFill>
                <a:schemeClr val="bg1">
                  <a:lumMod val="65000"/>
                </a:schemeClr>
              </a:solidFill>
              <a:latin typeface="+mn-ea"/>
              <a:cs typeface="Courier"/>
            </a:endParaRPr>
          </a:p>
          <a:p>
            <a:pPr lvl="1"/>
            <a:r>
              <a:rPr kumimoji="1" lang="en-US" altLang="ja-JP" sz="1600" dirty="0">
                <a:solidFill>
                  <a:srgbClr val="00CC33"/>
                </a:solidFill>
                <a:latin typeface="Courier"/>
                <a:cs typeface="Courier"/>
              </a:rPr>
              <a:t>l</a:t>
            </a:r>
            <a:r>
              <a:rPr kumimoji="1" lang="en-US" altLang="ja-JP" sz="1600" dirty="0" smtClean="0">
                <a:solidFill>
                  <a:srgbClr val="00CC33"/>
                </a:solidFill>
                <a:latin typeface="Courier"/>
                <a:cs typeface="Courier"/>
              </a:rPr>
              <a:t>ocal</a:t>
            </a:r>
            <a:r>
              <a:rPr kumimoji="1" lang="en-US" altLang="ja-JP" sz="1600" dirty="0" smtClean="0">
                <a:solidFill>
                  <a:schemeClr val="bg1">
                    <a:lumMod val="65000"/>
                  </a:schemeClr>
                </a:solidFill>
                <a:latin typeface="+mn-ea"/>
                <a:cs typeface="Courier"/>
              </a:rPr>
              <a:t> </a:t>
            </a:r>
            <a:r>
              <a:rPr kumimoji="1" lang="ja-JP" altLang="en-US" sz="1600" dirty="0" smtClean="0">
                <a:solidFill>
                  <a:schemeClr val="bg1">
                    <a:lumMod val="65000"/>
                  </a:schemeClr>
                </a:solidFill>
                <a:latin typeface="+mn-ea"/>
                <a:cs typeface="Courier"/>
              </a:rPr>
              <a:t>がない場合，関数外から</a:t>
            </a:r>
            <a:r>
              <a:rPr kumimoji="1" lang="en-US" altLang="ja-JP" sz="1600" dirty="0" smtClean="0">
                <a:solidFill>
                  <a:schemeClr val="bg1">
                    <a:lumMod val="65000"/>
                  </a:schemeClr>
                </a:solidFill>
                <a:latin typeface="+mn-ea"/>
                <a:cs typeface="Courier"/>
              </a:rPr>
              <a:t> </a:t>
            </a:r>
            <a:r>
              <a:rPr kumimoji="1" lang="en-US" altLang="ja-JP" sz="1600" dirty="0" smtClean="0">
                <a:solidFill>
                  <a:schemeClr val="bg1">
                    <a:lumMod val="85000"/>
                  </a:schemeClr>
                </a:solidFill>
                <a:latin typeface="Courier"/>
                <a:cs typeface="Courier"/>
              </a:rPr>
              <a:t>c</a:t>
            </a:r>
            <a:r>
              <a:rPr kumimoji="1" lang="en-US" altLang="ja-JP" sz="1600" dirty="0" smtClean="0">
                <a:solidFill>
                  <a:schemeClr val="bg1">
                    <a:lumMod val="65000"/>
                  </a:schemeClr>
                </a:solidFill>
                <a:latin typeface="+mn-ea"/>
                <a:cs typeface="Courier"/>
              </a:rPr>
              <a:t> </a:t>
            </a:r>
            <a:r>
              <a:rPr kumimoji="1" lang="ja-JP" altLang="en-US" sz="1600" dirty="0" smtClean="0">
                <a:solidFill>
                  <a:schemeClr val="bg1">
                    <a:lumMod val="65000"/>
                  </a:schemeClr>
                </a:solidFill>
                <a:latin typeface="+mn-ea"/>
                <a:cs typeface="Courier"/>
              </a:rPr>
              <a:t>にアクセス</a:t>
            </a:r>
            <a:r>
              <a:rPr kumimoji="1" lang="en-US" altLang="ja-JP" sz="1600" dirty="0" smtClean="0">
                <a:solidFill>
                  <a:schemeClr val="bg1">
                    <a:lumMod val="65000"/>
                  </a:schemeClr>
                </a:solidFill>
                <a:latin typeface="+mn-ea"/>
                <a:cs typeface="Courier"/>
              </a:rPr>
              <a:t/>
            </a:r>
            <a:br>
              <a:rPr kumimoji="1" lang="en-US" altLang="ja-JP" sz="1600" dirty="0" smtClean="0">
                <a:solidFill>
                  <a:schemeClr val="bg1">
                    <a:lumMod val="65000"/>
                  </a:schemeClr>
                </a:solidFill>
                <a:latin typeface="+mn-ea"/>
                <a:cs typeface="Courier"/>
              </a:rPr>
            </a:br>
            <a:r>
              <a:rPr kumimoji="1" lang="ja-JP" altLang="en-US" sz="1600" dirty="0" smtClean="0">
                <a:solidFill>
                  <a:schemeClr val="bg1">
                    <a:lumMod val="65000"/>
                  </a:schemeClr>
                </a:solidFill>
                <a:latin typeface="+mn-ea"/>
                <a:cs typeface="Courier"/>
              </a:rPr>
              <a:t>できるが，この場合はアクセスできず，</a:t>
            </a:r>
            <a:r>
              <a:rPr kumimoji="1" lang="en-US" altLang="ja-JP" sz="1600" dirty="0">
                <a:solidFill>
                  <a:schemeClr val="bg1">
                    <a:lumMod val="65000"/>
                  </a:schemeClr>
                </a:solidFill>
                <a:latin typeface="+mn-ea"/>
                <a:cs typeface="Courier"/>
              </a:rPr>
              <a:t/>
            </a:r>
            <a:br>
              <a:rPr kumimoji="1" lang="en-US" altLang="ja-JP" sz="1600" dirty="0">
                <a:solidFill>
                  <a:schemeClr val="bg1">
                    <a:lumMod val="65000"/>
                  </a:schemeClr>
                </a:solidFill>
                <a:latin typeface="+mn-ea"/>
                <a:cs typeface="Courier"/>
              </a:rPr>
            </a:br>
            <a:r>
              <a:rPr kumimoji="1" lang="ja-JP" altLang="en-US" sz="1600" dirty="0" smtClean="0">
                <a:solidFill>
                  <a:schemeClr val="bg1">
                    <a:lumMod val="65000"/>
                  </a:schemeClr>
                </a:solidFill>
                <a:latin typeface="+mn-ea"/>
                <a:cs typeface="Courier"/>
              </a:rPr>
              <a:t>ブランクが表示される</a:t>
            </a:r>
            <a:endParaRPr kumimoji="1" lang="en-US" altLang="ja-JP" sz="1600" dirty="0" smtClean="0">
              <a:solidFill>
                <a:schemeClr val="bg1">
                  <a:lumMod val="65000"/>
                </a:schemeClr>
              </a:solidFill>
              <a:latin typeface="+mn-ea"/>
              <a:cs typeface="Courier"/>
            </a:endParaRPr>
          </a:p>
        </p:txBody>
      </p:sp>
      <p:sp>
        <p:nvSpPr>
          <p:cNvPr id="6" name="テキスト ボックス 5"/>
          <p:cNvSpPr txBox="1"/>
          <p:nvPr/>
        </p:nvSpPr>
        <p:spPr>
          <a:xfrm>
            <a:off x="5431686" y="2348238"/>
            <a:ext cx="2585639" cy="2585323"/>
          </a:xfrm>
          <a:prstGeom prst="rect">
            <a:avLst/>
          </a:prstGeom>
          <a:noFill/>
        </p:spPr>
        <p:txBody>
          <a:bodyPr wrap="none" rtlCol="0">
            <a:spAutoFit/>
          </a:bodyPr>
          <a:lstStyle/>
          <a:p>
            <a:r>
              <a:rPr kumimoji="1" lang="en-US" altLang="ja-JP" dirty="0">
                <a:solidFill>
                  <a:schemeClr val="bg2"/>
                </a:solidFill>
                <a:latin typeface="Courier"/>
                <a:cs typeface="Courier"/>
              </a:rPr>
              <a:t>f</a:t>
            </a:r>
            <a:r>
              <a:rPr kumimoji="1" lang="en-US" altLang="ja-JP" dirty="0" smtClean="0">
                <a:solidFill>
                  <a:schemeClr val="bg2"/>
                </a:solidFill>
                <a:latin typeface="Courier"/>
                <a:cs typeface="Courier"/>
              </a:rPr>
              <a:t>unction some() {</a:t>
            </a:r>
          </a:p>
          <a:p>
            <a:r>
              <a:rPr kumimoji="1" lang="en-US" altLang="ja-JP" dirty="0">
                <a:solidFill>
                  <a:schemeClr val="bg2"/>
                </a:solidFill>
                <a:latin typeface="Courier"/>
                <a:cs typeface="Courier"/>
              </a:rPr>
              <a:t>	</a:t>
            </a:r>
            <a:r>
              <a:rPr kumimoji="1" lang="en-US" altLang="ja-JP" dirty="0" smtClean="0">
                <a:solidFill>
                  <a:srgbClr val="FFCC00"/>
                </a:solidFill>
                <a:latin typeface="Courier"/>
                <a:cs typeface="Courier"/>
              </a:rPr>
              <a:t>local</a:t>
            </a:r>
            <a:r>
              <a:rPr kumimoji="1" lang="en-US" altLang="ja-JP" dirty="0" smtClean="0">
                <a:solidFill>
                  <a:schemeClr val="bg2"/>
                </a:solidFill>
                <a:latin typeface="Courier"/>
                <a:cs typeface="Courier"/>
              </a:rPr>
              <a:t> </a:t>
            </a:r>
            <a:r>
              <a:rPr kumimoji="1" lang="en-US" altLang="ja-JP" dirty="0" smtClean="0">
                <a:solidFill>
                  <a:schemeClr val="bg1">
                    <a:lumMod val="85000"/>
                  </a:schemeClr>
                </a:solidFill>
                <a:latin typeface="Courier"/>
                <a:cs typeface="Courier"/>
              </a:rPr>
              <a:t>a b</a:t>
            </a:r>
          </a:p>
          <a:p>
            <a:r>
              <a:rPr kumimoji="1" lang="en-US" altLang="ja-JP" dirty="0" smtClean="0">
                <a:solidFill>
                  <a:schemeClr val="bg2"/>
                </a:solidFill>
                <a:latin typeface="Courier"/>
                <a:cs typeface="Courier"/>
              </a:rPr>
              <a:t>	a</a:t>
            </a:r>
            <a:r>
              <a:rPr kumimoji="1" lang="en-US" altLang="ja-JP" dirty="0" smtClean="0">
                <a:solidFill>
                  <a:schemeClr val="bg1">
                    <a:lumMod val="85000"/>
                  </a:schemeClr>
                </a:solidFill>
                <a:latin typeface="Courier"/>
                <a:cs typeface="Courier"/>
              </a:rPr>
              <a:t>=</a:t>
            </a:r>
            <a:r>
              <a:rPr kumimoji="1" lang="en-US" altLang="ja-JP" dirty="0" smtClean="0">
                <a:solidFill>
                  <a:schemeClr val="accent3"/>
                </a:solidFill>
                <a:latin typeface="Courier"/>
                <a:cs typeface="Courier"/>
              </a:rPr>
              <a:t>“</a:t>
            </a:r>
            <a:r>
              <a:rPr kumimoji="1" lang="en-US" altLang="ja-JP" dirty="0" smtClean="0">
                <a:solidFill>
                  <a:schemeClr val="accent4"/>
                </a:solidFill>
                <a:latin typeface="Courier"/>
                <a:cs typeface="Courier"/>
              </a:rPr>
              <a:t>$1</a:t>
            </a:r>
            <a:r>
              <a:rPr kumimoji="1" lang="en-US" altLang="ja-JP" dirty="0" smtClean="0">
                <a:solidFill>
                  <a:srgbClr val="FFCC00"/>
                </a:solidFill>
                <a:latin typeface="Courier"/>
                <a:cs typeface="Courier"/>
              </a:rPr>
              <a:t>”</a:t>
            </a:r>
          </a:p>
          <a:p>
            <a:r>
              <a:rPr kumimoji="1" lang="en-US" altLang="ja-JP" dirty="0">
                <a:solidFill>
                  <a:schemeClr val="bg2"/>
                </a:solidFill>
                <a:latin typeface="Courier"/>
                <a:cs typeface="Courier"/>
              </a:rPr>
              <a:t>	</a:t>
            </a:r>
            <a:r>
              <a:rPr kumimoji="1" lang="en-US" altLang="ja-JP" dirty="0" smtClean="0">
                <a:solidFill>
                  <a:schemeClr val="bg2"/>
                </a:solidFill>
                <a:latin typeface="Courier"/>
                <a:cs typeface="Courier"/>
              </a:rPr>
              <a:t>b</a:t>
            </a:r>
            <a:r>
              <a:rPr kumimoji="1" lang="en-US" altLang="ja-JP" dirty="0" smtClean="0">
                <a:solidFill>
                  <a:srgbClr val="D9D9D9"/>
                </a:solidFill>
                <a:latin typeface="Courier"/>
                <a:cs typeface="Courier"/>
              </a:rPr>
              <a:t>=</a:t>
            </a:r>
            <a:r>
              <a:rPr kumimoji="1" lang="en-US" altLang="ja-JP" dirty="0" smtClean="0">
                <a:solidFill>
                  <a:srgbClr val="FFCC00"/>
                </a:solidFill>
                <a:latin typeface="Courier"/>
                <a:cs typeface="Courier"/>
              </a:rPr>
              <a:t>“</a:t>
            </a:r>
            <a:r>
              <a:rPr kumimoji="1" lang="en-US" altLang="ja-JP" dirty="0" smtClean="0">
                <a:solidFill>
                  <a:srgbClr val="EB6615"/>
                </a:solidFill>
                <a:latin typeface="Courier"/>
                <a:cs typeface="Courier"/>
              </a:rPr>
              <a:t>$2</a:t>
            </a:r>
            <a:r>
              <a:rPr kumimoji="1" lang="en-US" altLang="ja-JP" dirty="0" smtClean="0">
                <a:solidFill>
                  <a:srgbClr val="FFCC00"/>
                </a:solidFill>
                <a:latin typeface="Courier"/>
                <a:cs typeface="Courier"/>
              </a:rPr>
              <a:t>”</a:t>
            </a:r>
          </a:p>
          <a:p>
            <a:r>
              <a:rPr kumimoji="1" lang="en-US" altLang="ja-JP" dirty="0">
                <a:solidFill>
                  <a:schemeClr val="bg2"/>
                </a:solidFill>
                <a:latin typeface="Courier"/>
                <a:cs typeface="Courier"/>
              </a:rPr>
              <a:t>	</a:t>
            </a:r>
            <a:r>
              <a:rPr kumimoji="1" lang="en-US" altLang="ja-JP" dirty="0" smtClean="0">
                <a:solidFill>
                  <a:srgbClr val="FFCC00"/>
                </a:solidFill>
                <a:latin typeface="Courier"/>
                <a:cs typeface="Courier"/>
              </a:rPr>
              <a:t>local</a:t>
            </a:r>
            <a:r>
              <a:rPr kumimoji="1" lang="en-US" altLang="ja-JP" dirty="0" smtClean="0">
                <a:solidFill>
                  <a:schemeClr val="bg2"/>
                </a:solidFill>
                <a:latin typeface="Courier"/>
                <a:cs typeface="Courier"/>
              </a:rPr>
              <a:t> c</a:t>
            </a:r>
            <a:r>
              <a:rPr kumimoji="1" lang="en-US" altLang="ja-JP" dirty="0" smtClean="0">
                <a:solidFill>
                  <a:srgbClr val="D9D9D9"/>
                </a:solidFill>
                <a:latin typeface="Courier"/>
                <a:cs typeface="Courier"/>
              </a:rPr>
              <a:t>=</a:t>
            </a:r>
            <a:r>
              <a:rPr kumimoji="1" lang="en-US" altLang="ja-JP" dirty="0" smtClean="0">
                <a:solidFill>
                  <a:srgbClr val="FFCC00"/>
                </a:solidFill>
                <a:latin typeface="Courier"/>
                <a:cs typeface="Courier"/>
              </a:rPr>
              <a:t>“</a:t>
            </a:r>
            <a:r>
              <a:rPr kumimoji="1" lang="en-US" altLang="ja-JP" dirty="0" smtClean="0">
                <a:solidFill>
                  <a:srgbClr val="EB6615"/>
                </a:solidFill>
                <a:latin typeface="Courier"/>
                <a:cs typeface="Courier"/>
              </a:rPr>
              <a:t>$</a:t>
            </a:r>
            <a:r>
              <a:rPr kumimoji="1" lang="en-US" altLang="ja-JP" dirty="0" err="1" smtClean="0">
                <a:solidFill>
                  <a:schemeClr val="accent4"/>
                </a:solidFill>
                <a:latin typeface="Courier"/>
                <a:cs typeface="Courier"/>
              </a:rPr>
              <a:t>a$b</a:t>
            </a:r>
            <a:r>
              <a:rPr kumimoji="1" lang="en-US" altLang="ja-JP" dirty="0" smtClean="0">
                <a:solidFill>
                  <a:srgbClr val="FFCC00"/>
                </a:solidFill>
                <a:latin typeface="Courier"/>
                <a:cs typeface="Courier"/>
              </a:rPr>
              <a:t>”</a:t>
            </a:r>
          </a:p>
          <a:p>
            <a:r>
              <a:rPr kumimoji="1" lang="en-US" altLang="ja-JP" dirty="0" smtClean="0">
                <a:solidFill>
                  <a:schemeClr val="bg2"/>
                </a:solidFill>
                <a:latin typeface="Courier"/>
                <a:cs typeface="Courier"/>
              </a:rPr>
              <a:t>	</a:t>
            </a:r>
            <a:r>
              <a:rPr kumimoji="1" lang="en-US" altLang="ja-JP" dirty="0" smtClean="0">
                <a:solidFill>
                  <a:schemeClr val="accent3"/>
                </a:solidFill>
                <a:latin typeface="Courier"/>
                <a:cs typeface="Courier"/>
              </a:rPr>
              <a:t>echo</a:t>
            </a:r>
            <a:r>
              <a:rPr kumimoji="1" lang="en-US" altLang="ja-JP" dirty="0" smtClean="0">
                <a:solidFill>
                  <a:schemeClr val="bg2"/>
                </a:solidFill>
                <a:latin typeface="Courier"/>
                <a:cs typeface="Courier"/>
              </a:rPr>
              <a:t> </a:t>
            </a:r>
            <a:r>
              <a:rPr kumimoji="1" lang="en-US" altLang="ja-JP" dirty="0" smtClean="0">
                <a:solidFill>
                  <a:srgbClr val="FFCC00"/>
                </a:solidFill>
                <a:latin typeface="Courier"/>
                <a:cs typeface="Courier"/>
              </a:rPr>
              <a:t>“</a:t>
            </a:r>
            <a:r>
              <a:rPr kumimoji="1" lang="en-US" altLang="ja-JP" dirty="0" smtClean="0">
                <a:solidFill>
                  <a:srgbClr val="EB6615"/>
                </a:solidFill>
                <a:latin typeface="Courier"/>
                <a:cs typeface="Courier"/>
              </a:rPr>
              <a:t>$c</a:t>
            </a:r>
            <a:r>
              <a:rPr kumimoji="1" lang="en-US" altLang="ja-JP" dirty="0" smtClean="0">
                <a:solidFill>
                  <a:srgbClr val="FFCC00"/>
                </a:solidFill>
                <a:latin typeface="Courier"/>
                <a:cs typeface="Courier"/>
              </a:rPr>
              <a:t>”</a:t>
            </a:r>
          </a:p>
          <a:p>
            <a:r>
              <a:rPr kumimoji="1" lang="en-US" altLang="ja-JP" dirty="0" smtClean="0">
                <a:solidFill>
                  <a:schemeClr val="bg2"/>
                </a:solidFill>
                <a:latin typeface="Courier"/>
                <a:cs typeface="Courier"/>
              </a:rPr>
              <a:t>}</a:t>
            </a:r>
          </a:p>
          <a:p>
            <a:r>
              <a:rPr kumimoji="1" lang="en-US" altLang="ja-JP" dirty="0" smtClean="0">
                <a:solidFill>
                  <a:srgbClr val="D9D9D9"/>
                </a:solidFill>
                <a:latin typeface="Courier"/>
                <a:cs typeface="Courier"/>
              </a:rPr>
              <a:t>some</a:t>
            </a:r>
            <a:r>
              <a:rPr kumimoji="1" lang="en-US" altLang="ja-JP" dirty="0" smtClean="0">
                <a:solidFill>
                  <a:schemeClr val="bg2"/>
                </a:solidFill>
                <a:latin typeface="Courier"/>
                <a:cs typeface="Courier"/>
              </a:rPr>
              <a:t> </a:t>
            </a:r>
            <a:r>
              <a:rPr kumimoji="1" lang="en-US" altLang="ja-JP" dirty="0" err="1" smtClean="0">
                <a:solidFill>
                  <a:srgbClr val="D9D9D9"/>
                </a:solidFill>
                <a:latin typeface="Courier"/>
                <a:cs typeface="Courier"/>
              </a:rPr>
              <a:t>hoge</a:t>
            </a:r>
            <a:r>
              <a:rPr kumimoji="1" lang="en-US" altLang="ja-JP" dirty="0" smtClean="0">
                <a:solidFill>
                  <a:srgbClr val="D9D9D9"/>
                </a:solidFill>
                <a:latin typeface="Courier"/>
                <a:cs typeface="Courier"/>
              </a:rPr>
              <a:t> </a:t>
            </a:r>
            <a:r>
              <a:rPr kumimoji="1" lang="en-US" altLang="ja-JP" dirty="0" err="1" smtClean="0">
                <a:solidFill>
                  <a:srgbClr val="D9D9D9"/>
                </a:solidFill>
                <a:latin typeface="Courier"/>
                <a:cs typeface="Courier"/>
              </a:rPr>
              <a:t>fuga</a:t>
            </a:r>
            <a:endParaRPr kumimoji="1" lang="en-US" altLang="ja-JP" dirty="0" smtClean="0">
              <a:solidFill>
                <a:srgbClr val="D9D9D9"/>
              </a:solidFill>
              <a:latin typeface="Courier"/>
              <a:cs typeface="Courier"/>
            </a:endParaRPr>
          </a:p>
          <a:p>
            <a:r>
              <a:rPr kumimoji="1" lang="en-US" altLang="ja-JP" dirty="0">
                <a:solidFill>
                  <a:schemeClr val="accent3"/>
                </a:solidFill>
                <a:latin typeface="Courier"/>
                <a:cs typeface="Courier"/>
              </a:rPr>
              <a:t>e</a:t>
            </a:r>
            <a:r>
              <a:rPr kumimoji="1" lang="en-US" altLang="ja-JP" dirty="0" smtClean="0">
                <a:solidFill>
                  <a:schemeClr val="accent3"/>
                </a:solidFill>
                <a:latin typeface="Courier"/>
                <a:cs typeface="Courier"/>
              </a:rPr>
              <a:t>cho</a:t>
            </a:r>
            <a:r>
              <a:rPr kumimoji="1" lang="en-US" altLang="ja-JP" dirty="0" smtClean="0">
                <a:solidFill>
                  <a:schemeClr val="bg2"/>
                </a:solidFill>
                <a:latin typeface="Courier"/>
                <a:cs typeface="Courier"/>
              </a:rPr>
              <a:t> </a:t>
            </a:r>
            <a:r>
              <a:rPr kumimoji="1" lang="en-US" altLang="ja-JP" dirty="0" smtClean="0">
                <a:solidFill>
                  <a:schemeClr val="accent4"/>
                </a:solidFill>
                <a:latin typeface="Courier"/>
                <a:cs typeface="Courier"/>
              </a:rPr>
              <a:t>$c</a:t>
            </a:r>
            <a:endParaRPr kumimoji="1" lang="ja-JP" altLang="en-US" dirty="0">
              <a:solidFill>
                <a:schemeClr val="accent4"/>
              </a:solidFill>
              <a:latin typeface="Courier"/>
              <a:cs typeface="Courier"/>
            </a:endParaRPr>
          </a:p>
        </p:txBody>
      </p:sp>
    </p:spTree>
    <p:extLst>
      <p:ext uri="{BB962C8B-B14F-4D97-AF65-F5344CB8AC3E}">
        <p14:creationId xmlns:p14="http://schemas.microsoft.com/office/powerpoint/2010/main" val="40612214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環境変数とシェル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の違い</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16391372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環境変数とシェル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間違えやすいポイントのひとつ</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環境変数はすべて大文字で，エクスポート（外部に公開）された変数</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17768629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環境変数とシェル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間違えやすいポイントのひとつ</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18989517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環境変数とシェル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間違えやすいポイントのひとつ</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環境変数はすべて大文字で，エクスポート（外部に公開）された変数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シェル変数はエクスポートされていない変数</a:t>
            </a:r>
            <a:endParaRPr kumimoji="1" lang="en-US" altLang="ja-JP" sz="1600" dirty="0" smtClean="0">
              <a:solidFill>
                <a:schemeClr val="bg1">
                  <a:lumMod val="65000"/>
                </a:schemeClr>
              </a:solidFill>
              <a:latin typeface="+mn-ea"/>
              <a:cs typeface="Courier"/>
            </a:endParaRPr>
          </a:p>
          <a:p>
            <a:pPr lvl="1"/>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369807567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環境変数とシェル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間違えやすいポイントのひとつ</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環境変数はすべて大文字で，エクスポート（外部に公開）された変数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シェル変数はエクスポートされていない変数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どちらもシェルの振る舞いを変える</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388740067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環境変数とシェル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間違えやすいポイントのひとつ</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環境変数はすべて大文字で，エクスポート（外部に公開）された変数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シェル変数はエクスポートされていない変数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どちらもシェルの振る舞いを変える</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2942773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ログインシェル</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ユーザがログイン後に使うシェルのこと（デフォルトのシェル）</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環境変数</a:t>
            </a:r>
            <a:r>
              <a:rPr kumimoji="1" lang="en-US" altLang="ja-JP" sz="2000" dirty="0" smtClean="0">
                <a:solidFill>
                  <a:schemeClr val="bg1">
                    <a:lumMod val="65000"/>
                  </a:schemeClr>
                </a:solidFill>
              </a:rPr>
              <a:t> </a:t>
            </a:r>
            <a:r>
              <a:rPr kumimoji="1" lang="en-US" altLang="ja-JP" sz="2000" dirty="0" smtClean="0">
                <a:solidFill>
                  <a:schemeClr val="bg1">
                    <a:lumMod val="65000"/>
                  </a:schemeClr>
                </a:solidFill>
                <a:latin typeface="Courier"/>
                <a:cs typeface="Courier"/>
              </a:rPr>
              <a:t>$SHELL </a:t>
            </a:r>
            <a:r>
              <a:rPr kumimoji="1" lang="ja-JP" altLang="en-US" sz="2000" dirty="0" smtClean="0">
                <a:solidFill>
                  <a:schemeClr val="bg1">
                    <a:lumMod val="65000"/>
                  </a:schemeClr>
                </a:solidFill>
              </a:rPr>
              <a:t>に設定されている</a:t>
            </a:r>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Linux</a:t>
            </a:r>
            <a:r>
              <a:rPr kumimoji="1" lang="ja-JP" altLang="en-US" sz="2000" dirty="0" smtClean="0">
                <a:solidFill>
                  <a:schemeClr val="bg1">
                    <a:lumMod val="65000"/>
                  </a:schemeClr>
                </a:solidFill>
              </a:rPr>
              <a:t> や </a:t>
            </a:r>
            <a:r>
              <a:rPr kumimoji="1" lang="en-US" altLang="ja-JP" sz="2000" dirty="0" smtClean="0">
                <a:solidFill>
                  <a:schemeClr val="bg1">
                    <a:lumMod val="65000"/>
                  </a:schemeClr>
                </a:solidFill>
              </a:rPr>
              <a:t>OS</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X</a:t>
            </a:r>
            <a:r>
              <a:rPr kumimoji="1" lang="ja-JP" altLang="en-US" sz="2000" dirty="0" smtClean="0">
                <a:solidFill>
                  <a:schemeClr val="bg1">
                    <a:lumMod val="65000"/>
                  </a:schemeClr>
                </a:solidFill>
              </a:rPr>
              <a:t> なら </a:t>
            </a:r>
            <a:r>
              <a:rPr kumimoji="1" lang="en-US" altLang="ja-JP" sz="2000" dirty="0" smtClean="0">
                <a:solidFill>
                  <a:schemeClr val="bg1">
                    <a:lumMod val="65000"/>
                  </a:schemeClr>
                </a:solidFill>
              </a:rPr>
              <a:t>bash</a:t>
            </a:r>
            <a:r>
              <a:rPr kumimoji="1" lang="ja-JP" altLang="en-US" sz="2000" dirty="0" smtClean="0">
                <a:solidFill>
                  <a:schemeClr val="bg1">
                    <a:lumMod val="65000"/>
                  </a:schemeClr>
                </a:solidFill>
              </a:rPr>
              <a:t>，</a:t>
            </a:r>
            <a:r>
              <a:rPr kumimoji="1" lang="en-US" altLang="ja-JP" sz="2000" dirty="0" smtClean="0">
                <a:solidFill>
                  <a:schemeClr val="bg1">
                    <a:lumMod val="65000"/>
                  </a:schemeClr>
                </a:solidFill>
              </a:rPr>
              <a:t>FreeBSD</a:t>
            </a:r>
            <a:r>
              <a:rPr kumimoji="1" lang="ja-JP" altLang="en-US" sz="2000" dirty="0" smtClean="0">
                <a:solidFill>
                  <a:schemeClr val="bg1">
                    <a:lumMod val="65000"/>
                  </a:schemeClr>
                </a:solidFill>
              </a:rPr>
              <a:t> なら </a:t>
            </a:r>
            <a:r>
              <a:rPr kumimoji="1" lang="en-US" altLang="ja-JP" sz="2000" dirty="0" err="1" smtClean="0">
                <a:solidFill>
                  <a:schemeClr val="bg1">
                    <a:lumMod val="65000"/>
                  </a:schemeClr>
                </a:solidFill>
              </a:rPr>
              <a:t>tcsh</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
        <p:nvSpPr>
          <p:cNvPr id="5" name="テキスト ボックス 4"/>
          <p:cNvSpPr txBox="1"/>
          <p:nvPr/>
        </p:nvSpPr>
        <p:spPr>
          <a:xfrm>
            <a:off x="902592" y="1763485"/>
            <a:ext cx="2034481" cy="646331"/>
          </a:xfrm>
          <a:prstGeom prst="rect">
            <a:avLst/>
          </a:prstGeom>
          <a:noFill/>
        </p:spPr>
        <p:txBody>
          <a:bodyPr wrap="none" rtlCol="0">
            <a:spAutoFit/>
          </a:bodyPr>
          <a:lstStyle/>
          <a:p>
            <a:r>
              <a:rPr kumimoji="1" lang="en-US" altLang="ja-JP" b="1" dirty="0" smtClean="0">
                <a:solidFill>
                  <a:srgbClr val="00CC33"/>
                </a:solidFill>
                <a:latin typeface="Courier"/>
                <a:cs typeface="Courier"/>
              </a:rPr>
              <a:t>$ echo $SHELL</a:t>
            </a:r>
          </a:p>
          <a:p>
            <a:r>
              <a:rPr kumimoji="1" lang="en-US" altLang="ja-JP" b="1" dirty="0" smtClean="0">
                <a:solidFill>
                  <a:srgbClr val="00CC33"/>
                </a:solidFill>
                <a:latin typeface="Courier"/>
                <a:cs typeface="Courier"/>
              </a:rPr>
              <a:t>/bin/bash</a:t>
            </a:r>
            <a:endParaRPr kumimoji="1" lang="ja-JP" altLang="en-US" b="1" dirty="0">
              <a:solidFill>
                <a:srgbClr val="00CC33"/>
              </a:solidFill>
              <a:latin typeface="Courier"/>
              <a:cs typeface="Courier"/>
            </a:endParaRPr>
          </a:p>
        </p:txBody>
      </p:sp>
    </p:spTree>
    <p:extLst>
      <p:ext uri="{BB962C8B-B14F-4D97-AF65-F5344CB8AC3E}">
        <p14:creationId xmlns:p14="http://schemas.microsoft.com/office/powerpoint/2010/main" val="4231978653"/>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環境変数とシェル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間違えやすいポイントのひとつ</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環境変数はすべて大文字で，エクスポート（外部に公開）された変数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シェル変数はエクスポートされていない変数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どちらもシェルの振る舞いを変える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環境変数はプロセス間をまたぐ（親プロセスから子プロセスに引き継がれる）</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251446748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環境変数とシェル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間違えやすいポイントのひとつ</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環境変数はすべて大文字で，エクスポート（外部に公開）された変数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シェル変数はエクスポートされていない変数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どちらもシェルの振る舞いを変える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環境変数はプロセス間をまたぐ（親プロセスから子プロセスに引き継がれる）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環境変数は超大域的な変数，シェル変数は大域的な変数，ローカルなシェル変数は局所的な変数</a:t>
            </a:r>
            <a:endParaRPr kumimoji="1" lang="en-US" altLang="ja-JP" sz="1600" dirty="0" smtClean="0">
              <a:solidFill>
                <a:schemeClr val="bg1">
                  <a:lumMod val="65000"/>
                </a:schemeClr>
              </a:solidFill>
              <a:latin typeface="+mn-ea"/>
              <a:cs typeface="Courier"/>
            </a:endParaRPr>
          </a:p>
        </p:txBody>
      </p:sp>
    </p:spTree>
    <p:extLst>
      <p:ext uri="{BB962C8B-B14F-4D97-AF65-F5344CB8AC3E}">
        <p14:creationId xmlns:p14="http://schemas.microsoft.com/office/powerpoint/2010/main" val="336717828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環境変数とシェル</a:t>
            </a:r>
            <a:r>
              <a:rPr kumimoji="1" lang="en-US" altLang="en-US" sz="2000" dirty="0" smtClean="0">
                <a:solidFill>
                  <a:schemeClr val="bg1">
                    <a:lumMod val="65000"/>
                  </a:schemeClr>
                </a:solidFill>
              </a:rPr>
              <a:t>変数</a:t>
            </a:r>
            <a:r>
              <a:rPr kumimoji="1" lang="ja-JP" altLang="en-US" sz="2000" dirty="0" smtClean="0">
                <a:solidFill>
                  <a:schemeClr val="bg1">
                    <a:lumMod val="65000"/>
                  </a:schemeClr>
                </a:solidFill>
              </a:rPr>
              <a:t>の違い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latin typeface="+mn-ea"/>
                <a:cs typeface="Courier"/>
              </a:rPr>
              <a:t>間違えやすいポイントのひとつ</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環境変数はすべて大文字で，エクスポート（外部に公開）された変数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シェル変数はエクスポートされていない変数</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どちらもシェルの振る舞いを変える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環境変数はプロセス間をまたぐ（親プロセスから子プロセスに引き継がれる）</a:t>
            </a:r>
            <a:endParaRPr kumimoji="1" lang="en-US" altLang="ja-JP" sz="1600" dirty="0" smtClean="0">
              <a:solidFill>
                <a:schemeClr val="bg1">
                  <a:lumMod val="65000"/>
                </a:schemeClr>
              </a:solidFill>
              <a:latin typeface="+mn-ea"/>
              <a:cs typeface="Courier"/>
            </a:endParaRPr>
          </a:p>
          <a:p>
            <a:pPr lvl="1"/>
            <a:r>
              <a:rPr kumimoji="1" lang="ja-JP" altLang="en-US" sz="1600" dirty="0" smtClean="0">
                <a:solidFill>
                  <a:schemeClr val="bg1">
                    <a:lumMod val="65000"/>
                  </a:schemeClr>
                </a:solidFill>
                <a:latin typeface="+mn-ea"/>
                <a:cs typeface="Courier"/>
              </a:rPr>
              <a:t>環境変数は超大域的な変数，シェル変数は大域的な変数，ローカルなシェル変数は局所的な変数</a:t>
            </a:r>
            <a:endParaRPr kumimoji="1" lang="en-US" altLang="ja-JP" sz="1600" dirty="0" smtClean="0">
              <a:solidFill>
                <a:schemeClr val="bg1">
                  <a:lumMod val="65000"/>
                </a:schemeClr>
              </a:solidFill>
              <a:latin typeface="+mn-ea"/>
              <a:cs typeface="Courier"/>
            </a:endParaRPr>
          </a:p>
          <a:p>
            <a:pPr marL="457200" lvl="1" indent="0">
              <a:buNone/>
            </a:pPr>
            <a:endParaRPr kumimoji="1" lang="en-US" altLang="ja-JP" sz="1600" dirty="0" smtClean="0">
              <a:solidFill>
                <a:schemeClr val="bg1">
                  <a:lumMod val="65000"/>
                </a:schemeClr>
              </a:solidFill>
              <a:latin typeface="Futura"/>
              <a:cs typeface="Futura"/>
            </a:endParaRPr>
          </a:p>
        </p:txBody>
      </p:sp>
      <p:sp>
        <p:nvSpPr>
          <p:cNvPr id="5" name="テキスト ボックス 4"/>
          <p:cNvSpPr txBox="1"/>
          <p:nvPr/>
        </p:nvSpPr>
        <p:spPr>
          <a:xfrm>
            <a:off x="1270040" y="3707741"/>
            <a:ext cx="979755" cy="461665"/>
          </a:xfrm>
          <a:prstGeom prst="rect">
            <a:avLst/>
          </a:prstGeom>
          <a:noFill/>
        </p:spPr>
        <p:txBody>
          <a:bodyPr wrap="none" rtlCol="0">
            <a:spAutoFit/>
          </a:bodyPr>
          <a:lstStyle/>
          <a:p>
            <a:r>
              <a:rPr kumimoji="1" lang="en-US" altLang="ja-JP" sz="2400" dirty="0" smtClean="0">
                <a:solidFill>
                  <a:schemeClr val="accent3"/>
                </a:solidFill>
                <a:latin typeface="Futura"/>
                <a:cs typeface="Futura"/>
              </a:rPr>
              <a:t>DEMO</a:t>
            </a:r>
            <a:endParaRPr kumimoji="1" lang="ja-JP" altLang="en-US" sz="2400" dirty="0">
              <a:solidFill>
                <a:schemeClr val="accent3"/>
              </a:solidFill>
              <a:latin typeface="Futura"/>
              <a:cs typeface="Futura"/>
            </a:endParaRPr>
          </a:p>
        </p:txBody>
      </p:sp>
    </p:spTree>
    <p:extLst>
      <p:ext uri="{BB962C8B-B14F-4D97-AF65-F5344CB8AC3E}">
        <p14:creationId xmlns:p14="http://schemas.microsoft.com/office/powerpoint/2010/main" val="209062000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特殊変数</a:t>
            </a:r>
            <a:endParaRPr kumimoji="1" lang="en-US" altLang="ja-JP" sz="2000" dirty="0" smtClean="0">
              <a:solidFill>
                <a:schemeClr val="bg1">
                  <a:lumMod val="65000"/>
                </a:schemeClr>
              </a:solidFill>
            </a:endParaRPr>
          </a:p>
          <a:p>
            <a:pPr marL="0" indent="0">
              <a:buNone/>
            </a:pPr>
            <a:endParaRPr kumimoji="1" lang="en-US" altLang="ja-JP" sz="1600" dirty="0" smtClean="0">
              <a:solidFill>
                <a:schemeClr val="bg1">
                  <a:lumMod val="65000"/>
                </a:schemeClr>
              </a:solidFill>
              <a:latin typeface="Futura"/>
              <a:cs typeface="Futura"/>
            </a:endParaRPr>
          </a:p>
        </p:txBody>
      </p:sp>
    </p:spTree>
    <p:extLst>
      <p:ext uri="{BB962C8B-B14F-4D97-AF65-F5344CB8AC3E}">
        <p14:creationId xmlns:p14="http://schemas.microsoft.com/office/powerpoint/2010/main" val="287380242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特殊変数</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特殊な組み込みシェル変数</a:t>
            </a:r>
            <a:endParaRPr kumimoji="1" lang="en-US" altLang="ja-JP" sz="1600" dirty="0" smtClean="0">
              <a:solidFill>
                <a:schemeClr val="bg1">
                  <a:lumMod val="65000"/>
                </a:schemeClr>
              </a:solidFill>
            </a:endParaRPr>
          </a:p>
          <a:p>
            <a:pPr marL="0" indent="0">
              <a:buNone/>
            </a:pPr>
            <a:endParaRPr kumimoji="1" lang="en-US" altLang="ja-JP" sz="1600" dirty="0" smtClean="0">
              <a:solidFill>
                <a:schemeClr val="bg1">
                  <a:lumMod val="65000"/>
                </a:schemeClr>
              </a:solidFill>
              <a:latin typeface="Futura"/>
              <a:cs typeface="Futura"/>
            </a:endParaRPr>
          </a:p>
        </p:txBody>
      </p:sp>
    </p:spTree>
    <p:extLst>
      <p:ext uri="{BB962C8B-B14F-4D97-AF65-F5344CB8AC3E}">
        <p14:creationId xmlns:p14="http://schemas.microsoft.com/office/powerpoint/2010/main" val="225229109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特殊変数</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特殊な組み込みシェル変数</a:t>
            </a:r>
            <a:endParaRPr kumimoji="1" lang="en-US" altLang="ja-JP" sz="1600" dirty="0" smtClean="0">
              <a:solidFill>
                <a:schemeClr val="bg1">
                  <a:lumMod val="65000"/>
                </a:schemeClr>
              </a:solidFill>
            </a:endParaRPr>
          </a:p>
          <a:p>
            <a:pPr marL="0" indent="0">
              <a:buNone/>
            </a:pPr>
            <a:endParaRPr kumimoji="1" lang="en-US" altLang="ja-JP" sz="1600" dirty="0" smtClean="0">
              <a:solidFill>
                <a:schemeClr val="bg1">
                  <a:lumMod val="65000"/>
                </a:schemeClr>
              </a:solidFill>
              <a:latin typeface="Futura"/>
              <a:cs typeface="Futura"/>
            </a:endParaRPr>
          </a:p>
        </p:txBody>
      </p:sp>
      <p:graphicFrame>
        <p:nvGraphicFramePr>
          <p:cNvPr id="5" name="表 4"/>
          <p:cNvGraphicFramePr>
            <a:graphicFrameLocks noGrp="1"/>
          </p:cNvGraphicFramePr>
          <p:nvPr>
            <p:extLst>
              <p:ext uri="{D42A27DB-BD31-4B8C-83A1-F6EECF244321}">
                <p14:modId xmlns:p14="http://schemas.microsoft.com/office/powerpoint/2010/main" val="3720922761"/>
              </p:ext>
            </p:extLst>
          </p:nvPr>
        </p:nvGraphicFramePr>
        <p:xfrm>
          <a:off x="1523999" y="1837690"/>
          <a:ext cx="6096000" cy="28651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kumimoji="1" lang="ja-JP" altLang="en-US" dirty="0" smtClean="0"/>
                        <a:t>変数名</a:t>
                      </a:r>
                      <a:endParaRPr kumimoji="1" lang="ja-JP" altLang="en-US" dirty="0"/>
                    </a:p>
                  </a:txBody>
                  <a:tcPr/>
                </a:tc>
                <a:tc>
                  <a:txBody>
                    <a:bodyPr/>
                    <a:lstStyle/>
                    <a:p>
                      <a:r>
                        <a:rPr kumimoji="1" lang="ja-JP" altLang="en-US" dirty="0" smtClean="0"/>
                        <a:t>値</a:t>
                      </a:r>
                      <a:endParaRPr kumimoji="1" lang="ja-JP" altLang="en-US" dirty="0"/>
                    </a:p>
                  </a:txBody>
                  <a:tcPr/>
                </a:tc>
              </a:tr>
              <a:tr h="370840">
                <a:tc>
                  <a:txBody>
                    <a:bodyPr/>
                    <a:lstStyle/>
                    <a:p>
                      <a:r>
                        <a:rPr kumimoji="1" lang="en-US" altLang="ja-JP" dirty="0" smtClean="0">
                          <a:latin typeface="Courier"/>
                          <a:cs typeface="Courier"/>
                        </a:rPr>
                        <a:t>$0</a:t>
                      </a:r>
                      <a:endParaRPr kumimoji="1" lang="ja-JP" altLang="en-US" dirty="0">
                        <a:latin typeface="Courier"/>
                        <a:cs typeface="Courier"/>
                      </a:endParaRPr>
                    </a:p>
                  </a:txBody>
                  <a:tcPr/>
                </a:tc>
                <a:tc>
                  <a:txBody>
                    <a:bodyPr/>
                    <a:lstStyle/>
                    <a:p>
                      <a:r>
                        <a:rPr kumimoji="1" lang="ja-JP" altLang="en-US" dirty="0" smtClean="0"/>
                        <a:t>スクリプト名</a:t>
                      </a:r>
                      <a:endParaRPr kumimoji="1" lang="ja-JP" altLang="en-US" dirty="0"/>
                    </a:p>
                  </a:txBody>
                  <a:tcPr/>
                </a:tc>
              </a:tr>
              <a:tr h="370840">
                <a:tc>
                  <a:txBody>
                    <a:bodyPr/>
                    <a:lstStyle/>
                    <a:p>
                      <a:r>
                        <a:rPr kumimoji="1" lang="en-US" altLang="ja-JP" dirty="0" smtClean="0">
                          <a:latin typeface="Courier"/>
                          <a:cs typeface="Courier"/>
                        </a:rPr>
                        <a:t>$1, $2,</a:t>
                      </a:r>
                      <a:r>
                        <a:rPr kumimoji="1" lang="en-US" altLang="ja-JP" baseline="0" dirty="0" smtClean="0">
                          <a:latin typeface="Courier"/>
                          <a:cs typeface="Courier"/>
                        </a:rPr>
                        <a:t> ..., $9</a:t>
                      </a:r>
                      <a:endParaRPr kumimoji="1" lang="ja-JP" altLang="en-US" dirty="0">
                        <a:latin typeface="Courier"/>
                        <a:cs typeface="Courier"/>
                      </a:endParaRPr>
                    </a:p>
                  </a:txBody>
                  <a:tcPr/>
                </a:tc>
                <a:tc>
                  <a:txBody>
                    <a:bodyPr/>
                    <a:lstStyle/>
                    <a:p>
                      <a:r>
                        <a:rPr kumimoji="1" lang="ja-JP" altLang="en-US" dirty="0" smtClean="0"/>
                        <a:t>スクリプトや関数で，指定された引数（数字は位置）</a:t>
                      </a:r>
                      <a:endParaRPr kumimoji="1" lang="ja-JP" altLang="en-US" dirty="0"/>
                    </a:p>
                  </a:txBody>
                  <a:tcPr/>
                </a:tc>
              </a:tr>
              <a:tr h="370840">
                <a:tc>
                  <a:txBody>
                    <a:bodyPr/>
                    <a:lstStyle/>
                    <a:p>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ja-JP" altLang="en-US" dirty="0" smtClean="0"/>
                        <a:t>引数の数</a:t>
                      </a:r>
                      <a:endParaRPr kumimoji="1" lang="ja-JP" altLang="en-US" dirty="0"/>
                    </a:p>
                  </a:txBody>
                  <a:tcPr/>
                </a:tc>
              </a:tr>
              <a:tr h="370840">
                <a:tc>
                  <a:txBody>
                    <a:bodyPr/>
                    <a:lstStyle/>
                    <a:p>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ja-JP" altLang="en-US" dirty="0" smtClean="0"/>
                        <a:t>引数全て（</a:t>
                      </a:r>
                      <a:r>
                        <a:rPr kumimoji="1" lang="en-US" altLang="ja-JP" dirty="0" smtClean="0">
                          <a:latin typeface="Courier"/>
                          <a:cs typeface="Courier"/>
                        </a:rPr>
                        <a:t>”$1 $2</a:t>
                      </a:r>
                      <a:r>
                        <a:rPr kumimoji="1" lang="en-US" altLang="ja-JP" baseline="0" dirty="0" smtClean="0">
                          <a:latin typeface="Courier"/>
                          <a:cs typeface="Courier"/>
                        </a:rPr>
                        <a:t>”</a:t>
                      </a:r>
                      <a:r>
                        <a:rPr kumimoji="1" lang="ja-JP" altLang="en-US" baseline="0" dirty="0" smtClean="0"/>
                        <a:t>）</a:t>
                      </a:r>
                      <a:endParaRPr kumimoji="1" lang="en-US" altLang="ja-JP" baseline="0" dirty="0" smtClean="0"/>
                    </a:p>
                  </a:txBody>
                  <a:tcPr/>
                </a:tc>
              </a:tr>
              <a:tr h="370840">
                <a:tc>
                  <a:txBody>
                    <a:bodyPr/>
                    <a:lstStyle/>
                    <a:p>
                      <a:r>
                        <a:rPr kumimoji="1" lang="en-US" altLang="ja-JP" dirty="0" smtClean="0">
                          <a:latin typeface="Courier"/>
                          <a:cs typeface="Courier"/>
                        </a:rPr>
                        <a:t>$@</a:t>
                      </a:r>
                      <a:endParaRPr kumimoji="1" lang="ja-JP" altLang="en-US" dirty="0">
                        <a:latin typeface="Courier"/>
                        <a:cs typeface="Courie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dirty="0" smtClean="0"/>
                        <a:t>引数全て（</a:t>
                      </a:r>
                      <a:r>
                        <a:rPr kumimoji="1" lang="en-US" altLang="ja-JP" dirty="0" smtClean="0">
                          <a:latin typeface="Courier"/>
                          <a:cs typeface="Courier"/>
                        </a:rPr>
                        <a:t>”$1” “$2”</a:t>
                      </a:r>
                      <a:r>
                        <a:rPr kumimoji="1" lang="ja-JP" altLang="en-US" baseline="0" dirty="0" smtClean="0"/>
                        <a:t>）</a:t>
                      </a:r>
                      <a:endParaRPr kumimoji="1" lang="en-US" altLang="ja-JP" baseline="0" dirty="0" smtClean="0"/>
                    </a:p>
                  </a:txBody>
                  <a:tcPr/>
                </a:tc>
              </a:tr>
              <a:tr h="370840">
                <a:tc>
                  <a:txBody>
                    <a:bodyPr/>
                    <a:lstStyle/>
                    <a:p>
                      <a:r>
                        <a:rPr kumimoji="1" lang="en-US" altLang="ja-JP" dirty="0" smtClean="0">
                          <a:latin typeface="Courier"/>
                          <a:cs typeface="Courier"/>
                        </a:rPr>
                        <a:t>$?</a:t>
                      </a:r>
                      <a:endParaRPr kumimoji="1" lang="ja-JP" altLang="en-US" dirty="0">
                        <a:latin typeface="Courier"/>
                        <a:cs typeface="Courier"/>
                      </a:endParaRPr>
                    </a:p>
                  </a:txBody>
                  <a:tcPr/>
                </a:tc>
                <a:tc>
                  <a:txBody>
                    <a:bodyPr/>
                    <a:lstStyle/>
                    <a:p>
                      <a:r>
                        <a:rPr kumimoji="1" lang="ja-JP" altLang="en-US" dirty="0" smtClean="0"/>
                        <a:t>直前の終了ステータス</a:t>
                      </a:r>
                      <a:endParaRPr kumimoji="1" lang="ja-JP" altLang="en-US" dirty="0"/>
                    </a:p>
                  </a:txBody>
                  <a:tcPr/>
                </a:tc>
              </a:tr>
            </a:tbl>
          </a:graphicData>
        </a:graphic>
      </p:graphicFrame>
    </p:spTree>
    <p:extLst>
      <p:ext uri="{BB962C8B-B14F-4D97-AF65-F5344CB8AC3E}">
        <p14:creationId xmlns:p14="http://schemas.microsoft.com/office/powerpoint/2010/main" val="302310915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まとめ</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大方のシェルスクリプトの文法を見てきた</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これ以外にもコマンド置換や，プロセス置換などマストの文法がある</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配列や特殊変数など</a:t>
            </a:r>
            <a:endParaRPr kumimoji="1" lang="en-US" altLang="ja-JP" sz="2000" dirty="0" smtClean="0">
              <a:solidFill>
                <a:schemeClr val="bg1">
                  <a:lumMod val="65000"/>
                </a:schemeClr>
              </a:solidFill>
            </a:endParaRPr>
          </a:p>
          <a:p>
            <a:r>
              <a:rPr kumimoji="1" lang="ja-JP" altLang="en-US" sz="2000" dirty="0">
                <a:solidFill>
                  <a:schemeClr val="bg1">
                    <a:lumMod val="65000"/>
                  </a:schemeClr>
                </a:solidFill>
              </a:rPr>
              <a:t>詳しくは，</a:t>
            </a:r>
            <a:r>
              <a:rPr kumimoji="1" lang="en-US" altLang="ja-JP" sz="2000" dirty="0">
                <a:solidFill>
                  <a:schemeClr val="bg1">
                    <a:lumMod val="65000"/>
                  </a:schemeClr>
                </a:solidFill>
                <a:hlinkClick r:id="rId2"/>
              </a:rPr>
              <a:t>Man page of BASH</a:t>
            </a:r>
            <a:endParaRPr kumimoji="1" lang="en-US" altLang="ja-JP" sz="2000" dirty="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671391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ログインシェル</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ユーザがログイン後に使うシェルのこと（デフォルトのシェル）</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環境変数</a:t>
            </a:r>
            <a:r>
              <a:rPr kumimoji="1" lang="en-US" altLang="ja-JP" sz="2000" dirty="0" smtClean="0">
                <a:solidFill>
                  <a:schemeClr val="bg1">
                    <a:lumMod val="65000"/>
                  </a:schemeClr>
                </a:solidFill>
              </a:rPr>
              <a:t> </a:t>
            </a:r>
            <a:r>
              <a:rPr kumimoji="1" lang="en-US" altLang="ja-JP" sz="2000" dirty="0" smtClean="0">
                <a:solidFill>
                  <a:schemeClr val="bg1">
                    <a:lumMod val="65000"/>
                  </a:schemeClr>
                </a:solidFill>
                <a:latin typeface="Courier"/>
                <a:cs typeface="Courier"/>
              </a:rPr>
              <a:t>$SHELL </a:t>
            </a:r>
            <a:r>
              <a:rPr kumimoji="1" lang="ja-JP" altLang="en-US" sz="2000" dirty="0" smtClean="0">
                <a:solidFill>
                  <a:schemeClr val="bg1">
                    <a:lumMod val="65000"/>
                  </a:schemeClr>
                </a:solidFill>
              </a:rPr>
              <a:t>に設定されている</a:t>
            </a:r>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Linux</a:t>
            </a:r>
            <a:r>
              <a:rPr kumimoji="1" lang="ja-JP" altLang="en-US" sz="2000" dirty="0" smtClean="0">
                <a:solidFill>
                  <a:schemeClr val="bg1">
                    <a:lumMod val="65000"/>
                  </a:schemeClr>
                </a:solidFill>
              </a:rPr>
              <a:t> や </a:t>
            </a:r>
            <a:r>
              <a:rPr kumimoji="1" lang="en-US" altLang="ja-JP" sz="2000" dirty="0" smtClean="0">
                <a:solidFill>
                  <a:schemeClr val="bg1">
                    <a:lumMod val="65000"/>
                  </a:schemeClr>
                </a:solidFill>
              </a:rPr>
              <a:t>OS</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X</a:t>
            </a:r>
            <a:r>
              <a:rPr kumimoji="1" lang="ja-JP" altLang="en-US" sz="2000" dirty="0" smtClean="0">
                <a:solidFill>
                  <a:schemeClr val="bg1">
                    <a:lumMod val="65000"/>
                  </a:schemeClr>
                </a:solidFill>
              </a:rPr>
              <a:t> なら </a:t>
            </a:r>
            <a:r>
              <a:rPr kumimoji="1" lang="en-US" altLang="ja-JP" sz="2000" dirty="0" smtClean="0">
                <a:solidFill>
                  <a:schemeClr val="bg1">
                    <a:lumMod val="65000"/>
                  </a:schemeClr>
                </a:solidFill>
              </a:rPr>
              <a:t>bash</a:t>
            </a:r>
            <a:r>
              <a:rPr kumimoji="1" lang="ja-JP" altLang="en-US" sz="2000" dirty="0" smtClean="0">
                <a:solidFill>
                  <a:schemeClr val="bg1">
                    <a:lumMod val="65000"/>
                  </a:schemeClr>
                </a:solidFill>
              </a:rPr>
              <a:t>，</a:t>
            </a:r>
            <a:r>
              <a:rPr kumimoji="1" lang="en-US" altLang="ja-JP" sz="2000" dirty="0" smtClean="0">
                <a:solidFill>
                  <a:schemeClr val="bg1">
                    <a:lumMod val="65000"/>
                  </a:schemeClr>
                </a:solidFill>
              </a:rPr>
              <a:t>FreeBSD</a:t>
            </a:r>
            <a:r>
              <a:rPr kumimoji="1" lang="ja-JP" altLang="en-US" sz="2000" dirty="0" smtClean="0">
                <a:solidFill>
                  <a:schemeClr val="bg1">
                    <a:lumMod val="65000"/>
                  </a:schemeClr>
                </a:solidFill>
              </a:rPr>
              <a:t> なら </a:t>
            </a:r>
            <a:r>
              <a:rPr kumimoji="1" lang="en-US" altLang="ja-JP" sz="2000" dirty="0" err="1" smtClean="0">
                <a:solidFill>
                  <a:schemeClr val="bg1">
                    <a:lumMod val="65000"/>
                  </a:schemeClr>
                </a:solidFill>
              </a:rPr>
              <a:t>tcsh</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デファクトスタンダードになりつつある</a:t>
            </a:r>
            <a:r>
              <a:rPr kumimoji="1" lang="en-US" altLang="ja-JP" sz="2000" dirty="0" smtClean="0">
                <a:solidFill>
                  <a:schemeClr val="bg1">
                    <a:lumMod val="65000"/>
                  </a:schemeClr>
                </a:solidFill>
              </a:rPr>
              <a:t> </a:t>
            </a:r>
            <a:r>
              <a:rPr kumimoji="1" lang="en-US" altLang="ja-JP" sz="2000" dirty="0" smtClean="0">
                <a:solidFill>
                  <a:srgbClr val="62BCE9"/>
                </a:solidFill>
              </a:rPr>
              <a:t>bash</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を使うのがおすすめ</a:t>
            </a:r>
            <a:endParaRPr kumimoji="1" lang="en-US" altLang="ja-JP" sz="2000" dirty="0" smtClean="0">
              <a:solidFill>
                <a:schemeClr val="bg1">
                  <a:lumMod val="65000"/>
                </a:schemeClr>
              </a:solidFill>
            </a:endParaRPr>
          </a:p>
        </p:txBody>
      </p:sp>
      <p:sp>
        <p:nvSpPr>
          <p:cNvPr id="5" name="テキスト ボックス 4"/>
          <p:cNvSpPr txBox="1"/>
          <p:nvPr/>
        </p:nvSpPr>
        <p:spPr>
          <a:xfrm>
            <a:off x="902592" y="1763485"/>
            <a:ext cx="2034481" cy="646331"/>
          </a:xfrm>
          <a:prstGeom prst="rect">
            <a:avLst/>
          </a:prstGeom>
          <a:noFill/>
        </p:spPr>
        <p:txBody>
          <a:bodyPr wrap="none" rtlCol="0">
            <a:spAutoFit/>
          </a:bodyPr>
          <a:lstStyle/>
          <a:p>
            <a:r>
              <a:rPr kumimoji="1" lang="en-US" altLang="ja-JP" b="1" dirty="0" smtClean="0">
                <a:solidFill>
                  <a:srgbClr val="00CC33"/>
                </a:solidFill>
                <a:latin typeface="Courier"/>
                <a:cs typeface="Courier"/>
              </a:rPr>
              <a:t>$ echo $SHELL</a:t>
            </a:r>
          </a:p>
          <a:p>
            <a:r>
              <a:rPr kumimoji="1" lang="en-US" altLang="ja-JP" b="1" dirty="0" smtClean="0">
                <a:solidFill>
                  <a:srgbClr val="00CC33"/>
                </a:solidFill>
                <a:latin typeface="Courier"/>
                <a:cs typeface="Courier"/>
              </a:rPr>
              <a:t>/bin/bash</a:t>
            </a:r>
            <a:endParaRPr kumimoji="1" lang="ja-JP" altLang="en-US" b="1" dirty="0">
              <a:solidFill>
                <a:srgbClr val="00CC33"/>
              </a:solidFill>
              <a:latin typeface="Courier"/>
              <a:cs typeface="Courier"/>
            </a:endParaRPr>
          </a:p>
        </p:txBody>
      </p:sp>
    </p:spTree>
    <p:extLst>
      <p:ext uri="{BB962C8B-B14F-4D97-AF65-F5344CB8AC3E}">
        <p14:creationId xmlns:p14="http://schemas.microsoft.com/office/powerpoint/2010/main" val="198059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ログインシェル</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ユーザがログイン後に使うシェルのこと（デフォルトのシェル）</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環境変数</a:t>
            </a:r>
            <a:r>
              <a:rPr kumimoji="1" lang="en-US" altLang="ja-JP" sz="2000" dirty="0" smtClean="0">
                <a:solidFill>
                  <a:schemeClr val="bg1">
                    <a:lumMod val="65000"/>
                  </a:schemeClr>
                </a:solidFill>
              </a:rPr>
              <a:t> </a:t>
            </a:r>
            <a:r>
              <a:rPr kumimoji="1" lang="en-US" altLang="ja-JP" sz="2000" dirty="0" smtClean="0">
                <a:solidFill>
                  <a:schemeClr val="bg1">
                    <a:lumMod val="65000"/>
                  </a:schemeClr>
                </a:solidFill>
                <a:latin typeface="Courier"/>
                <a:cs typeface="Courier"/>
              </a:rPr>
              <a:t>$SHELL </a:t>
            </a:r>
            <a:r>
              <a:rPr kumimoji="1" lang="ja-JP" altLang="en-US" sz="2000" dirty="0" smtClean="0">
                <a:solidFill>
                  <a:schemeClr val="bg1">
                    <a:lumMod val="65000"/>
                  </a:schemeClr>
                </a:solidFill>
              </a:rPr>
              <a:t>に設定されている</a:t>
            </a:r>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Linux</a:t>
            </a:r>
            <a:r>
              <a:rPr kumimoji="1" lang="ja-JP" altLang="en-US" sz="2000" dirty="0" smtClean="0">
                <a:solidFill>
                  <a:schemeClr val="bg1">
                    <a:lumMod val="65000"/>
                  </a:schemeClr>
                </a:solidFill>
              </a:rPr>
              <a:t> や </a:t>
            </a:r>
            <a:r>
              <a:rPr kumimoji="1" lang="en-US" altLang="ja-JP" sz="2000" dirty="0" smtClean="0">
                <a:solidFill>
                  <a:schemeClr val="bg1">
                    <a:lumMod val="65000"/>
                  </a:schemeClr>
                </a:solidFill>
              </a:rPr>
              <a:t>OS</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X</a:t>
            </a:r>
            <a:r>
              <a:rPr kumimoji="1" lang="ja-JP" altLang="en-US" sz="2000" dirty="0" smtClean="0">
                <a:solidFill>
                  <a:schemeClr val="bg1">
                    <a:lumMod val="65000"/>
                  </a:schemeClr>
                </a:solidFill>
              </a:rPr>
              <a:t> なら </a:t>
            </a:r>
            <a:r>
              <a:rPr kumimoji="1" lang="en-US" altLang="ja-JP" sz="2000" dirty="0" smtClean="0">
                <a:solidFill>
                  <a:schemeClr val="bg1">
                    <a:lumMod val="65000"/>
                  </a:schemeClr>
                </a:solidFill>
              </a:rPr>
              <a:t>bash</a:t>
            </a:r>
            <a:r>
              <a:rPr kumimoji="1" lang="ja-JP" altLang="en-US" sz="2000" dirty="0" smtClean="0">
                <a:solidFill>
                  <a:schemeClr val="bg1">
                    <a:lumMod val="65000"/>
                  </a:schemeClr>
                </a:solidFill>
              </a:rPr>
              <a:t>，</a:t>
            </a:r>
            <a:r>
              <a:rPr kumimoji="1" lang="en-US" altLang="ja-JP" sz="2000" dirty="0" smtClean="0">
                <a:solidFill>
                  <a:schemeClr val="bg1">
                    <a:lumMod val="65000"/>
                  </a:schemeClr>
                </a:solidFill>
              </a:rPr>
              <a:t>FreeBSD</a:t>
            </a:r>
            <a:r>
              <a:rPr kumimoji="1" lang="ja-JP" altLang="en-US" sz="2000" dirty="0" smtClean="0">
                <a:solidFill>
                  <a:schemeClr val="bg1">
                    <a:lumMod val="65000"/>
                  </a:schemeClr>
                </a:solidFill>
              </a:rPr>
              <a:t> なら </a:t>
            </a:r>
            <a:r>
              <a:rPr kumimoji="1" lang="en-US" altLang="ja-JP" sz="2000" dirty="0" err="1" smtClean="0">
                <a:solidFill>
                  <a:schemeClr val="bg1">
                    <a:lumMod val="65000"/>
                  </a:schemeClr>
                </a:solidFill>
              </a:rPr>
              <a:t>tcsh</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デファクトスタンダードになりつつある</a:t>
            </a:r>
            <a:r>
              <a:rPr kumimoji="1" lang="en-US" altLang="ja-JP" sz="2000" dirty="0" smtClean="0">
                <a:solidFill>
                  <a:schemeClr val="bg1">
                    <a:lumMod val="65000"/>
                  </a:schemeClr>
                </a:solidFill>
              </a:rPr>
              <a:t> </a:t>
            </a:r>
            <a:r>
              <a:rPr kumimoji="1" lang="en-US" altLang="ja-JP" sz="2000" dirty="0" smtClean="0">
                <a:solidFill>
                  <a:srgbClr val="62BCE9"/>
                </a:solidFill>
              </a:rPr>
              <a:t>bash</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を使うのがおすすめ</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さえ知っていれば，汎用性高く同じ操作方法で扱える</a:t>
            </a:r>
            <a:endParaRPr kumimoji="1" lang="en-US" altLang="ja-JP" sz="1600" dirty="0" smtClean="0">
              <a:solidFill>
                <a:schemeClr val="bg1">
                  <a:lumMod val="65000"/>
                </a:schemeClr>
              </a:solidFill>
            </a:endParaRPr>
          </a:p>
        </p:txBody>
      </p:sp>
      <p:sp>
        <p:nvSpPr>
          <p:cNvPr id="5" name="テキスト ボックス 4"/>
          <p:cNvSpPr txBox="1"/>
          <p:nvPr/>
        </p:nvSpPr>
        <p:spPr>
          <a:xfrm>
            <a:off x="902592" y="1763485"/>
            <a:ext cx="2034481" cy="646331"/>
          </a:xfrm>
          <a:prstGeom prst="rect">
            <a:avLst/>
          </a:prstGeom>
          <a:noFill/>
        </p:spPr>
        <p:txBody>
          <a:bodyPr wrap="none" rtlCol="0">
            <a:spAutoFit/>
          </a:bodyPr>
          <a:lstStyle/>
          <a:p>
            <a:r>
              <a:rPr kumimoji="1" lang="en-US" altLang="ja-JP" b="1" dirty="0" smtClean="0">
                <a:solidFill>
                  <a:srgbClr val="00CC33"/>
                </a:solidFill>
                <a:latin typeface="Courier"/>
                <a:cs typeface="Courier"/>
              </a:rPr>
              <a:t>$ echo $SHELL</a:t>
            </a:r>
          </a:p>
          <a:p>
            <a:r>
              <a:rPr kumimoji="1" lang="en-US" altLang="ja-JP" b="1" dirty="0" smtClean="0">
                <a:solidFill>
                  <a:srgbClr val="00CC33"/>
                </a:solidFill>
                <a:latin typeface="Courier"/>
                <a:cs typeface="Courier"/>
              </a:rPr>
              <a:t>/bin/bash</a:t>
            </a:r>
            <a:endParaRPr kumimoji="1" lang="ja-JP" altLang="en-US" b="1" dirty="0">
              <a:solidFill>
                <a:srgbClr val="00CC33"/>
              </a:solidFill>
              <a:latin typeface="Courier"/>
              <a:cs typeface="Courier"/>
            </a:endParaRPr>
          </a:p>
        </p:txBody>
      </p:sp>
    </p:spTree>
    <p:extLst>
      <p:ext uri="{BB962C8B-B14F-4D97-AF65-F5344CB8AC3E}">
        <p14:creationId xmlns:p14="http://schemas.microsoft.com/office/powerpoint/2010/main" val="2477982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ログインシェル</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ユーザがログイン後に使うシェルのこと（デフォルトのシェル）</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環境変数</a:t>
            </a:r>
            <a:r>
              <a:rPr kumimoji="1" lang="en-US" altLang="ja-JP" sz="2000" dirty="0" smtClean="0">
                <a:solidFill>
                  <a:schemeClr val="bg1">
                    <a:lumMod val="65000"/>
                  </a:schemeClr>
                </a:solidFill>
              </a:rPr>
              <a:t> </a:t>
            </a:r>
            <a:r>
              <a:rPr kumimoji="1" lang="en-US" altLang="ja-JP" sz="2000" dirty="0" smtClean="0">
                <a:solidFill>
                  <a:schemeClr val="bg1">
                    <a:lumMod val="65000"/>
                  </a:schemeClr>
                </a:solidFill>
                <a:latin typeface="Courier"/>
                <a:cs typeface="Courier"/>
              </a:rPr>
              <a:t>$SHELL </a:t>
            </a:r>
            <a:r>
              <a:rPr kumimoji="1" lang="ja-JP" altLang="en-US" sz="2000" dirty="0" smtClean="0">
                <a:solidFill>
                  <a:schemeClr val="bg1">
                    <a:lumMod val="65000"/>
                  </a:schemeClr>
                </a:solidFill>
              </a:rPr>
              <a:t>に設定されている</a:t>
            </a:r>
            <a:endParaRPr kumimoji="1" lang="en-US" altLang="ja-JP" sz="2000" dirty="0" smtClean="0">
              <a:solidFill>
                <a:schemeClr val="bg1">
                  <a:lumMod val="65000"/>
                </a:schemeClr>
              </a:solidFill>
            </a:endParaRPr>
          </a:p>
          <a:p>
            <a:endParaRPr kumimoji="1" lang="en-US" altLang="ja-JP" sz="2000" dirty="0">
              <a:solidFill>
                <a:schemeClr val="bg1">
                  <a:lumMod val="65000"/>
                </a:schemeClr>
              </a:solidFill>
            </a:endParaRPr>
          </a:p>
          <a:p>
            <a:endParaRPr kumimoji="1" lang="en-US" altLang="ja-JP" sz="2000" dirty="0" smtClean="0">
              <a:solidFill>
                <a:schemeClr val="bg1">
                  <a:lumMod val="65000"/>
                </a:schemeClr>
              </a:solidFill>
            </a:endParaRPr>
          </a:p>
          <a:p>
            <a:r>
              <a:rPr kumimoji="1" lang="en-US" altLang="ja-JP" sz="2000" dirty="0" smtClean="0">
                <a:solidFill>
                  <a:schemeClr val="bg1">
                    <a:lumMod val="65000"/>
                  </a:schemeClr>
                </a:solidFill>
              </a:rPr>
              <a:t>Linux</a:t>
            </a:r>
            <a:r>
              <a:rPr kumimoji="1" lang="ja-JP" altLang="en-US" sz="2000" dirty="0" smtClean="0">
                <a:solidFill>
                  <a:schemeClr val="bg1">
                    <a:lumMod val="65000"/>
                  </a:schemeClr>
                </a:solidFill>
              </a:rPr>
              <a:t> や </a:t>
            </a:r>
            <a:r>
              <a:rPr kumimoji="1" lang="en-US" altLang="ja-JP" sz="2000" dirty="0" smtClean="0">
                <a:solidFill>
                  <a:schemeClr val="bg1">
                    <a:lumMod val="65000"/>
                  </a:schemeClr>
                </a:solidFill>
              </a:rPr>
              <a:t>OS</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X</a:t>
            </a:r>
            <a:r>
              <a:rPr kumimoji="1" lang="ja-JP" altLang="en-US" sz="2000" dirty="0" smtClean="0">
                <a:solidFill>
                  <a:schemeClr val="bg1">
                    <a:lumMod val="65000"/>
                  </a:schemeClr>
                </a:solidFill>
              </a:rPr>
              <a:t> なら </a:t>
            </a:r>
            <a:r>
              <a:rPr kumimoji="1" lang="en-US" altLang="ja-JP" sz="2000" dirty="0" smtClean="0">
                <a:solidFill>
                  <a:schemeClr val="bg1">
                    <a:lumMod val="65000"/>
                  </a:schemeClr>
                </a:solidFill>
              </a:rPr>
              <a:t>bash</a:t>
            </a:r>
            <a:r>
              <a:rPr kumimoji="1" lang="ja-JP" altLang="en-US" sz="2000" dirty="0" smtClean="0">
                <a:solidFill>
                  <a:schemeClr val="bg1">
                    <a:lumMod val="65000"/>
                  </a:schemeClr>
                </a:solidFill>
              </a:rPr>
              <a:t>，</a:t>
            </a:r>
            <a:r>
              <a:rPr kumimoji="1" lang="en-US" altLang="ja-JP" sz="2000" dirty="0" smtClean="0">
                <a:solidFill>
                  <a:schemeClr val="bg1">
                    <a:lumMod val="65000"/>
                  </a:schemeClr>
                </a:solidFill>
              </a:rPr>
              <a:t>FreeBSD</a:t>
            </a:r>
            <a:r>
              <a:rPr kumimoji="1" lang="ja-JP" altLang="en-US" sz="2000" dirty="0" smtClean="0">
                <a:solidFill>
                  <a:schemeClr val="bg1">
                    <a:lumMod val="65000"/>
                  </a:schemeClr>
                </a:solidFill>
              </a:rPr>
              <a:t> なら </a:t>
            </a:r>
            <a:r>
              <a:rPr kumimoji="1" lang="en-US" altLang="ja-JP" sz="2000" dirty="0" err="1" smtClean="0">
                <a:solidFill>
                  <a:schemeClr val="bg1">
                    <a:lumMod val="65000"/>
                  </a:schemeClr>
                </a:solidFill>
              </a:rPr>
              <a:t>tcsh</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デファクトスタンダードになりつつある</a:t>
            </a:r>
            <a:r>
              <a:rPr kumimoji="1" lang="en-US" altLang="ja-JP" sz="2000" dirty="0" smtClean="0">
                <a:solidFill>
                  <a:schemeClr val="bg1">
                    <a:lumMod val="65000"/>
                  </a:schemeClr>
                </a:solidFill>
              </a:rPr>
              <a:t> </a:t>
            </a:r>
            <a:r>
              <a:rPr kumimoji="1" lang="en-US" altLang="ja-JP" sz="2000" dirty="0" smtClean="0">
                <a:solidFill>
                  <a:srgbClr val="62BCE9"/>
                </a:solidFill>
              </a:rPr>
              <a:t>bash</a:t>
            </a:r>
            <a:r>
              <a:rPr kumimoji="1" lang="en-US" altLang="ja-JP" sz="2000" dirty="0" smtClean="0">
                <a:solidFill>
                  <a:schemeClr val="bg1">
                    <a:lumMod val="65000"/>
                  </a:schemeClr>
                </a:solidFill>
              </a:rPr>
              <a:t> </a:t>
            </a:r>
            <a:r>
              <a:rPr kumimoji="1" lang="ja-JP" altLang="en-US" sz="2000" dirty="0" smtClean="0">
                <a:solidFill>
                  <a:schemeClr val="bg1">
                    <a:lumMod val="65000"/>
                  </a:schemeClr>
                </a:solidFill>
              </a:rPr>
              <a:t>を使うのがおすすめ</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さえ知っていれば，汎用性高く同じ操作方法で扱える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上級者は更なるユーザビリティを求めて，</a:t>
            </a:r>
            <a:r>
              <a:rPr kumimoji="1" lang="en-US" altLang="ja-JP" sz="2000" dirty="0" smtClean="0">
                <a:solidFill>
                  <a:schemeClr val="bg1">
                    <a:lumMod val="65000"/>
                  </a:schemeClr>
                </a:solidFill>
              </a:rPr>
              <a:t/>
            </a:r>
            <a:br>
              <a:rPr kumimoji="1" lang="en-US" altLang="ja-JP" sz="2000" dirty="0" smtClean="0">
                <a:solidFill>
                  <a:schemeClr val="bg1">
                    <a:lumMod val="65000"/>
                  </a:schemeClr>
                </a:solidFill>
              </a:rPr>
            </a:br>
            <a:r>
              <a:rPr kumimoji="1" lang="en-US" altLang="ja-JP" sz="2000" dirty="0" smtClean="0">
                <a:solidFill>
                  <a:schemeClr val="bg1">
                    <a:lumMod val="65000"/>
                  </a:schemeClr>
                </a:solidFill>
              </a:rPr>
              <a:t>Z</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a:t>
            </a:r>
            <a:r>
              <a:rPr kumimoji="1" lang="en-US" altLang="ja-JP" sz="2000" dirty="0" err="1" smtClean="0">
                <a:solidFill>
                  <a:srgbClr val="62BCE9"/>
                </a:solidFill>
              </a:rPr>
              <a:t>zsh</a:t>
            </a:r>
            <a:r>
              <a:rPr kumimoji="1" lang="ja-JP" altLang="en-US" sz="2000" dirty="0" smtClean="0">
                <a:solidFill>
                  <a:schemeClr val="bg1">
                    <a:lumMod val="65000"/>
                  </a:schemeClr>
                </a:solidFill>
              </a:rPr>
              <a:t>）や </a:t>
            </a:r>
            <a:r>
              <a:rPr kumimoji="1" lang="en-US" altLang="ja-JP" sz="2000" dirty="0" smtClean="0">
                <a:solidFill>
                  <a:schemeClr val="bg1">
                    <a:lumMod val="65000"/>
                  </a:schemeClr>
                </a:solidFill>
              </a:rPr>
              <a:t>Friendly</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Interactive</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a:t>
            </a:r>
            <a:r>
              <a:rPr kumimoji="1" lang="en-US" altLang="ja-JP" sz="2000" dirty="0" smtClean="0">
                <a:solidFill>
                  <a:srgbClr val="62BCE9"/>
                </a:solidFill>
              </a:rPr>
              <a:t>fish</a:t>
            </a:r>
            <a:r>
              <a:rPr kumimoji="1" lang="ja-JP" altLang="en-US" sz="2000" dirty="0" smtClean="0">
                <a:solidFill>
                  <a:schemeClr val="bg1">
                    <a:lumMod val="65000"/>
                  </a:schemeClr>
                </a:solidFill>
              </a:rPr>
              <a:t>）もあり</a:t>
            </a:r>
            <a:endParaRPr kumimoji="1" lang="en-US" altLang="ja-JP" sz="2000" dirty="0" smtClean="0">
              <a:solidFill>
                <a:schemeClr val="bg1">
                  <a:lumMod val="65000"/>
                </a:schemeClr>
              </a:solidFill>
            </a:endParaRPr>
          </a:p>
        </p:txBody>
      </p:sp>
      <p:sp>
        <p:nvSpPr>
          <p:cNvPr id="5" name="テキスト ボックス 4"/>
          <p:cNvSpPr txBox="1"/>
          <p:nvPr/>
        </p:nvSpPr>
        <p:spPr>
          <a:xfrm>
            <a:off x="902592" y="1763485"/>
            <a:ext cx="2034481" cy="646331"/>
          </a:xfrm>
          <a:prstGeom prst="rect">
            <a:avLst/>
          </a:prstGeom>
          <a:noFill/>
        </p:spPr>
        <p:txBody>
          <a:bodyPr wrap="none" rtlCol="0">
            <a:spAutoFit/>
          </a:bodyPr>
          <a:lstStyle/>
          <a:p>
            <a:r>
              <a:rPr kumimoji="1" lang="en-US" altLang="ja-JP" b="1" dirty="0" smtClean="0">
                <a:solidFill>
                  <a:srgbClr val="00CC33"/>
                </a:solidFill>
                <a:latin typeface="Courier"/>
                <a:cs typeface="Courier"/>
              </a:rPr>
              <a:t>$ echo $SHELL</a:t>
            </a:r>
          </a:p>
          <a:p>
            <a:r>
              <a:rPr kumimoji="1" lang="en-US" altLang="ja-JP" b="1" dirty="0" smtClean="0">
                <a:solidFill>
                  <a:srgbClr val="00CC33"/>
                </a:solidFill>
                <a:latin typeface="Courier"/>
                <a:cs typeface="Courier"/>
              </a:rPr>
              <a:t>/bin/bash</a:t>
            </a:r>
            <a:endParaRPr kumimoji="1" lang="ja-JP" altLang="en-US" b="1" dirty="0">
              <a:solidFill>
                <a:srgbClr val="00CC33"/>
              </a:solidFill>
              <a:latin typeface="Courier"/>
              <a:cs typeface="Courier"/>
            </a:endParaRPr>
          </a:p>
        </p:txBody>
      </p:sp>
    </p:spTree>
    <p:extLst>
      <p:ext uri="{BB962C8B-B14F-4D97-AF65-F5344CB8AC3E}">
        <p14:creationId xmlns:p14="http://schemas.microsoft.com/office/powerpoint/2010/main" val="276529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Tree>
    <p:extLst>
      <p:ext uri="{BB962C8B-B14F-4D97-AF65-F5344CB8AC3E}">
        <p14:creationId xmlns:p14="http://schemas.microsoft.com/office/powerpoint/2010/main" val="734284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9" name="図 8" descr="スクリーンショット 2015-08-02 20.4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186" y="566836"/>
            <a:ext cx="5523132" cy="3451958"/>
          </a:xfrm>
          <a:prstGeom prst="rect">
            <a:avLst/>
          </a:prstGeom>
          <a:effectLst>
            <a:outerShdw blurRad="50800" dist="38100" dir="5400000" algn="t" rotWithShape="0">
              <a:prstClr val="black">
                <a:alpha val="40000"/>
              </a:prstClr>
            </a:outerShdw>
          </a:effectLst>
        </p:spPr>
      </p:pic>
      <p:sp>
        <p:nvSpPr>
          <p:cNvPr id="11" name="テキスト ボックス 10"/>
          <p:cNvSpPr txBox="1"/>
          <p:nvPr/>
        </p:nvSpPr>
        <p:spPr>
          <a:xfrm>
            <a:off x="2382425" y="4219869"/>
            <a:ext cx="4397516" cy="461665"/>
          </a:xfrm>
          <a:prstGeom prst="rect">
            <a:avLst/>
          </a:prstGeom>
          <a:noFill/>
        </p:spPr>
        <p:txBody>
          <a:bodyPr wrap="square" rtlCol="0">
            <a:spAutoFit/>
          </a:bodyPr>
          <a:lstStyle/>
          <a:p>
            <a:pPr algn="ctr"/>
            <a:r>
              <a:rPr kumimoji="1" lang="en-US" altLang="ja-JP" sz="2400" dirty="0" smtClean="0">
                <a:solidFill>
                  <a:schemeClr val="accent4"/>
                </a:solidFill>
                <a:latin typeface="Futura"/>
                <a:cs typeface="Futura"/>
              </a:rPr>
              <a:t>http://b4b4r07.com/</a:t>
            </a:r>
            <a:r>
              <a:rPr kumimoji="1" lang="en-US" altLang="ja-JP" sz="2400" dirty="0" err="1" smtClean="0">
                <a:solidFill>
                  <a:schemeClr val="accent4"/>
                </a:solidFill>
                <a:latin typeface="Futura"/>
                <a:cs typeface="Futura"/>
              </a:rPr>
              <a:t>gomi</a:t>
            </a:r>
            <a:endParaRPr kumimoji="1" lang="ja-JP" altLang="en-US" sz="2400" dirty="0">
              <a:solidFill>
                <a:schemeClr val="accent4"/>
              </a:solidFill>
              <a:latin typeface="Futura"/>
              <a:cs typeface="Futura"/>
            </a:endParaRPr>
          </a:p>
        </p:txBody>
      </p:sp>
    </p:spTree>
    <p:extLst>
      <p:ext uri="{BB962C8B-B14F-4D97-AF65-F5344CB8AC3E}">
        <p14:creationId xmlns:p14="http://schemas.microsoft.com/office/powerpoint/2010/main" val="1327904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2952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747396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835327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197061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317853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環境変数，シェル変数の参照・設定</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107957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環境変数，シェル変数の参照・設定</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glob </a:t>
            </a:r>
            <a:r>
              <a:rPr kumimoji="1" lang="ja-JP" altLang="en-US" sz="1600" dirty="0" smtClean="0">
                <a:solidFill>
                  <a:schemeClr val="bg1">
                    <a:lumMod val="65000"/>
                  </a:schemeClr>
                </a:solidFill>
              </a:rPr>
              <a:t>によるパターンマッチの展開（ワイルドカード）</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558507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環境変数，シェル変数の参照・設定</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glob </a:t>
            </a:r>
            <a:r>
              <a:rPr kumimoji="1" lang="ja-JP" altLang="en-US" sz="1600" dirty="0" smtClean="0">
                <a:solidFill>
                  <a:schemeClr val="bg1">
                    <a:lumMod val="65000"/>
                  </a:schemeClr>
                </a:solidFill>
              </a:rPr>
              <a:t>によるパターンマッチの展開（ワイルドカード）</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ヒストリの呼び出しやその編集（コマンド入力ヒストリ）</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671887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環境変数，シェル変数の参照・設定</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glob </a:t>
            </a:r>
            <a:r>
              <a:rPr kumimoji="1" lang="ja-JP" altLang="en-US" sz="1600" dirty="0" smtClean="0">
                <a:solidFill>
                  <a:schemeClr val="bg1">
                    <a:lumMod val="65000"/>
                  </a:schemeClr>
                </a:solidFill>
              </a:rPr>
              <a:t>によるパターンマッチの展開（ワイルドカード）</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ヒストリの呼び出しやその編集（コマンド入力ヒストリ）</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コマンドに別名を付ける（エイリアス）</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7723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環境変数，シェル変数の参照・設定</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glob </a:t>
            </a:r>
            <a:r>
              <a:rPr kumimoji="1" lang="ja-JP" altLang="en-US" sz="1600" dirty="0" smtClean="0">
                <a:solidFill>
                  <a:schemeClr val="bg1">
                    <a:lumMod val="65000"/>
                  </a:schemeClr>
                </a:solidFill>
              </a:rPr>
              <a:t>によるパターンマッチの展開（ワイルドカード）</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ヒストリの呼び出しやその編集（コマンド入力ヒストリ）</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コマンドに別名を付ける（エイリアス）</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繰り返し実行や，条件分岐実行（制御構造）</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77219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Tree>
    <p:extLst>
      <p:ext uri="{BB962C8B-B14F-4D97-AF65-F5344CB8AC3E}">
        <p14:creationId xmlns:p14="http://schemas.microsoft.com/office/powerpoint/2010/main" val="7104019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環境変数，シェル変数の参照・設定</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glob </a:t>
            </a:r>
            <a:r>
              <a:rPr kumimoji="1" lang="ja-JP" altLang="en-US" sz="1600" dirty="0" smtClean="0">
                <a:solidFill>
                  <a:schemeClr val="bg1">
                    <a:lumMod val="65000"/>
                  </a:schemeClr>
                </a:solidFill>
              </a:rPr>
              <a:t>によるパターンマッチの展開（ワイルドカード）</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ヒストリの呼び出しやその編集（コマンド入力ヒストリ）</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コマンドに別名を付ける（エイリアス）</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繰り返し実行や，条件分岐実行（制御構造）</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コマンド入力時のファイルなどの補完機能</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869647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環境変数，シェル変数の参照・設定</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glob </a:t>
            </a:r>
            <a:r>
              <a:rPr kumimoji="1" lang="ja-JP" altLang="en-US" sz="1600" dirty="0" smtClean="0">
                <a:solidFill>
                  <a:schemeClr val="bg1">
                    <a:lumMod val="65000"/>
                  </a:schemeClr>
                </a:solidFill>
              </a:rPr>
              <a:t>によるパターンマッチの展開（ワイルドカード）</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ヒストリの呼び出しやその編集（コマンド入力ヒストリ）</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コマンドに別名を付ける（エイリアス）</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繰り返し実行や，条件分岐実行（制御構造）</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コマンド入力時のファイルなどの補完機能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まとまった一連のコマンドのバッチ処理（シェルスクリプト）</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679487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環境変数，シェル変数の参照・設定</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glob </a:t>
            </a:r>
            <a:r>
              <a:rPr kumimoji="1" lang="ja-JP" altLang="en-US" sz="1600" dirty="0" smtClean="0">
                <a:solidFill>
                  <a:schemeClr val="bg1">
                    <a:lumMod val="65000"/>
                  </a:schemeClr>
                </a:solidFill>
              </a:rPr>
              <a:t>によるパターンマッチの展開（ワイルドカード）</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ヒストリの呼び出しやその編集（コマンド入力ヒストリ）</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コマンドに別名を付ける（エイリアス）</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繰り返し実行や，条件分岐実行（制御構造）</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コマンド入力時のファイルなどの補完機能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まとまった一連のコマンドのバッチ処理（</a:t>
            </a:r>
            <a:r>
              <a:rPr kumimoji="1" lang="ja-JP" altLang="en-US" sz="1600" dirty="0" smtClean="0">
                <a:solidFill>
                  <a:schemeClr val="bg2"/>
                </a:solidFill>
              </a:rPr>
              <a:t>シェルスクリプト</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054770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以下</a:t>
            </a:r>
            <a:r>
              <a:rPr kumimoji="1" lang="ja-JP" altLang="en-US" sz="1600" dirty="0" smtClean="0">
                <a:solidFill>
                  <a:schemeClr val="bg1">
                    <a:lumMod val="65000"/>
                  </a:schemeClr>
                </a:solidFill>
              </a:rPr>
              <a:t>（ただしすべてのシェルが持つわけではない）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プログラムの実行，アプリケーションの起動</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プログラムの制御，フォアグラウンド・バックグラウンド（ジョブコントロール）</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プログラムの出力をファイルへ（リダイレクト）</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プログラムの出力を他のプログラムの入力にする（パイプ）</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環境変数，シェル変数の参照・設定</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glob </a:t>
            </a:r>
            <a:r>
              <a:rPr kumimoji="1" lang="ja-JP" altLang="en-US" sz="1600" dirty="0" smtClean="0">
                <a:solidFill>
                  <a:schemeClr val="bg1">
                    <a:lumMod val="65000"/>
                  </a:schemeClr>
                </a:solidFill>
              </a:rPr>
              <a:t>によるパターンマッチの展開（ワイルドカード）</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ヒストリの呼び出しやその編集（コマンド入力ヒストリ）</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コマンドに別名を付ける（エイリアス）</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繰り返し実行や，条件分岐実行（制御構造）</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コマンド入力時のファイルなどの補完機能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まとまった一連のコマンドのバッチ処理（</a:t>
            </a:r>
            <a:r>
              <a:rPr kumimoji="1" lang="ja-JP" altLang="en-US" sz="1600" dirty="0" smtClean="0">
                <a:solidFill>
                  <a:schemeClr val="bg2"/>
                </a:solidFill>
              </a:rPr>
              <a:t>シェルスクリプト</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773156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a:t>
            </a:r>
            <a:endParaRPr kumimoji="1" lang="ja-JP" altLang="en-US" sz="3200" dirty="0">
              <a:solidFill>
                <a:srgbClr val="FF8000"/>
              </a:solidFill>
            </a:endParaRPr>
          </a:p>
        </p:txBody>
      </p:sp>
    </p:spTree>
    <p:extLst>
      <p:ext uri="{BB962C8B-B14F-4D97-AF65-F5344CB8AC3E}">
        <p14:creationId xmlns:p14="http://schemas.microsoft.com/office/powerpoint/2010/main" val="3129566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シェルの大きな特徴</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23487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シェルの大きな特徴</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コマンドラインの指示のための変数や制御機能を持つこと</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プログラミングの類と呼べる複雑性</a:t>
            </a: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741861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シェルの大きな特徴</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コマンドラインの指示のための変数や制御機能を持つこと</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プログラミングの類と呼べる複雑性</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
        <p:nvSpPr>
          <p:cNvPr id="5" name="テキスト ボックス 4"/>
          <p:cNvSpPr txBox="1"/>
          <p:nvPr/>
        </p:nvSpPr>
        <p:spPr>
          <a:xfrm>
            <a:off x="1290917" y="2086650"/>
            <a:ext cx="3509194" cy="1200329"/>
          </a:xfrm>
          <a:prstGeom prst="rect">
            <a:avLst/>
          </a:prstGeom>
          <a:noFill/>
        </p:spPr>
        <p:txBody>
          <a:bodyPr wrap="none" rtlCol="0">
            <a:spAutoFit/>
          </a:bodyPr>
          <a:lstStyle/>
          <a:p>
            <a:r>
              <a:rPr kumimoji="1" lang="en-US" altLang="ja-JP" b="1" dirty="0">
                <a:solidFill>
                  <a:srgbClr val="00CC33"/>
                </a:solidFill>
                <a:latin typeface="Courier"/>
                <a:cs typeface="Courier"/>
              </a:rPr>
              <a:t>f</a:t>
            </a:r>
            <a:r>
              <a:rPr kumimoji="1" lang="en-US" altLang="ja-JP" b="1" dirty="0" smtClean="0">
                <a:solidFill>
                  <a:srgbClr val="00CC33"/>
                </a:solidFill>
                <a:latin typeface="Courier"/>
                <a:cs typeface="Courier"/>
              </a:rPr>
              <a:t>or file in *.txt</a:t>
            </a:r>
          </a:p>
          <a:p>
            <a:r>
              <a:rPr kumimoji="1" lang="en-US" altLang="ja-JP" b="1" dirty="0">
                <a:solidFill>
                  <a:srgbClr val="00CC33"/>
                </a:solidFill>
                <a:latin typeface="Courier"/>
                <a:cs typeface="Courier"/>
              </a:rPr>
              <a:t>d</a:t>
            </a:r>
            <a:r>
              <a:rPr kumimoji="1" lang="en-US" altLang="ja-JP" b="1" dirty="0" smtClean="0">
                <a:solidFill>
                  <a:srgbClr val="00CC33"/>
                </a:solidFill>
                <a:latin typeface="Courier"/>
                <a:cs typeface="Courier"/>
              </a:rPr>
              <a:t>o</a:t>
            </a:r>
          </a:p>
          <a:p>
            <a:r>
              <a:rPr kumimoji="1" lang="en-US" altLang="ja-JP" b="1" dirty="0">
                <a:solidFill>
                  <a:srgbClr val="00CC33"/>
                </a:solidFill>
                <a:latin typeface="Courier"/>
                <a:cs typeface="Courier"/>
              </a:rPr>
              <a:t> </a:t>
            </a:r>
            <a:r>
              <a:rPr kumimoji="1" lang="en-US" altLang="ja-JP" b="1" dirty="0" smtClean="0">
                <a:solidFill>
                  <a:srgbClr val="00CC33"/>
                </a:solidFill>
                <a:latin typeface="Courier"/>
                <a:cs typeface="Courier"/>
              </a:rPr>
              <a:t> </a:t>
            </a:r>
            <a:r>
              <a:rPr kumimoji="1" lang="en-US" altLang="ja-JP" b="1" dirty="0" err="1" smtClean="0">
                <a:solidFill>
                  <a:srgbClr val="00CC33"/>
                </a:solidFill>
                <a:latin typeface="Courier"/>
                <a:cs typeface="Courier"/>
              </a:rPr>
              <a:t>cp</a:t>
            </a:r>
            <a:r>
              <a:rPr kumimoji="1" lang="en-US" altLang="ja-JP" b="1" dirty="0" smtClean="0">
                <a:solidFill>
                  <a:srgbClr val="00CC33"/>
                </a:solidFill>
                <a:latin typeface="Courier"/>
                <a:cs typeface="Courier"/>
              </a:rPr>
              <a:t> “$file” “$file”.</a:t>
            </a:r>
            <a:r>
              <a:rPr kumimoji="1" lang="en-US" altLang="ja-JP" b="1" dirty="0" err="1" smtClean="0">
                <a:solidFill>
                  <a:srgbClr val="00CC33"/>
                </a:solidFill>
                <a:latin typeface="Courier"/>
                <a:cs typeface="Courier"/>
              </a:rPr>
              <a:t>bak</a:t>
            </a:r>
            <a:endParaRPr kumimoji="1" lang="en-US" altLang="ja-JP" b="1" dirty="0" smtClean="0">
              <a:solidFill>
                <a:srgbClr val="00CC33"/>
              </a:solidFill>
              <a:latin typeface="Courier"/>
              <a:cs typeface="Courier"/>
            </a:endParaRPr>
          </a:p>
          <a:p>
            <a:r>
              <a:rPr kumimoji="1" lang="en-US" altLang="ja-JP" b="1" dirty="0" smtClean="0">
                <a:solidFill>
                  <a:srgbClr val="00CC33"/>
                </a:solidFill>
                <a:latin typeface="Courier"/>
                <a:cs typeface="Courier"/>
              </a:rPr>
              <a:t>done</a:t>
            </a:r>
            <a:endParaRPr kumimoji="1" lang="ja-JP" altLang="en-US" b="1" dirty="0">
              <a:solidFill>
                <a:srgbClr val="00CC33"/>
              </a:solidFill>
              <a:latin typeface="Courier"/>
              <a:cs typeface="Courier"/>
            </a:endParaRPr>
          </a:p>
        </p:txBody>
      </p:sp>
    </p:spTree>
    <p:extLst>
      <p:ext uri="{BB962C8B-B14F-4D97-AF65-F5344CB8AC3E}">
        <p14:creationId xmlns:p14="http://schemas.microsoft.com/office/powerpoint/2010/main" val="3595794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シェルの大きな特徴</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コマンドラインの指示のための変数や制御機能を持つこと</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プログラミングの類と呼べる複雑性</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これをコマンドラインから入力することもできる</a:t>
            </a:r>
            <a:endParaRPr kumimoji="1" lang="en-US" altLang="ja-JP" sz="1600" dirty="0">
              <a:solidFill>
                <a:schemeClr val="bg1">
                  <a:lumMod val="65000"/>
                </a:schemeClr>
              </a:solidFill>
            </a:endParaRPr>
          </a:p>
          <a:p>
            <a:pPr marL="457200" lvl="1" indent="0">
              <a:buNone/>
            </a:pP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
        <p:nvSpPr>
          <p:cNvPr id="5" name="テキスト ボックス 4"/>
          <p:cNvSpPr txBox="1"/>
          <p:nvPr/>
        </p:nvSpPr>
        <p:spPr>
          <a:xfrm>
            <a:off x="1290917" y="2086650"/>
            <a:ext cx="3509194" cy="1200329"/>
          </a:xfrm>
          <a:prstGeom prst="rect">
            <a:avLst/>
          </a:prstGeom>
          <a:noFill/>
        </p:spPr>
        <p:txBody>
          <a:bodyPr wrap="none" rtlCol="0">
            <a:spAutoFit/>
          </a:bodyPr>
          <a:lstStyle/>
          <a:p>
            <a:r>
              <a:rPr kumimoji="1" lang="en-US" altLang="ja-JP" b="1" dirty="0">
                <a:solidFill>
                  <a:srgbClr val="00CC33"/>
                </a:solidFill>
                <a:latin typeface="Courier"/>
                <a:cs typeface="Courier"/>
              </a:rPr>
              <a:t>f</a:t>
            </a:r>
            <a:r>
              <a:rPr kumimoji="1" lang="en-US" altLang="ja-JP" b="1" dirty="0" smtClean="0">
                <a:solidFill>
                  <a:srgbClr val="00CC33"/>
                </a:solidFill>
                <a:latin typeface="Courier"/>
                <a:cs typeface="Courier"/>
              </a:rPr>
              <a:t>or file in *.txt</a:t>
            </a:r>
          </a:p>
          <a:p>
            <a:r>
              <a:rPr kumimoji="1" lang="en-US" altLang="ja-JP" b="1" dirty="0">
                <a:solidFill>
                  <a:srgbClr val="00CC33"/>
                </a:solidFill>
                <a:latin typeface="Courier"/>
                <a:cs typeface="Courier"/>
              </a:rPr>
              <a:t>d</a:t>
            </a:r>
            <a:r>
              <a:rPr kumimoji="1" lang="en-US" altLang="ja-JP" b="1" dirty="0" smtClean="0">
                <a:solidFill>
                  <a:srgbClr val="00CC33"/>
                </a:solidFill>
                <a:latin typeface="Courier"/>
                <a:cs typeface="Courier"/>
              </a:rPr>
              <a:t>o</a:t>
            </a:r>
          </a:p>
          <a:p>
            <a:r>
              <a:rPr kumimoji="1" lang="en-US" altLang="ja-JP" b="1" dirty="0">
                <a:solidFill>
                  <a:srgbClr val="00CC33"/>
                </a:solidFill>
                <a:latin typeface="Courier"/>
                <a:cs typeface="Courier"/>
              </a:rPr>
              <a:t> </a:t>
            </a:r>
            <a:r>
              <a:rPr kumimoji="1" lang="en-US" altLang="ja-JP" b="1" dirty="0" smtClean="0">
                <a:solidFill>
                  <a:srgbClr val="00CC33"/>
                </a:solidFill>
                <a:latin typeface="Courier"/>
                <a:cs typeface="Courier"/>
              </a:rPr>
              <a:t> </a:t>
            </a:r>
            <a:r>
              <a:rPr kumimoji="1" lang="en-US" altLang="ja-JP" b="1" dirty="0" err="1" smtClean="0">
                <a:solidFill>
                  <a:srgbClr val="00CC33"/>
                </a:solidFill>
                <a:latin typeface="Courier"/>
                <a:cs typeface="Courier"/>
              </a:rPr>
              <a:t>cp</a:t>
            </a:r>
            <a:r>
              <a:rPr kumimoji="1" lang="en-US" altLang="ja-JP" b="1" dirty="0" smtClean="0">
                <a:solidFill>
                  <a:srgbClr val="00CC33"/>
                </a:solidFill>
                <a:latin typeface="Courier"/>
                <a:cs typeface="Courier"/>
              </a:rPr>
              <a:t> “$file” “$file”.</a:t>
            </a:r>
            <a:r>
              <a:rPr kumimoji="1" lang="en-US" altLang="ja-JP" b="1" dirty="0" err="1" smtClean="0">
                <a:solidFill>
                  <a:srgbClr val="00CC33"/>
                </a:solidFill>
                <a:latin typeface="Courier"/>
                <a:cs typeface="Courier"/>
              </a:rPr>
              <a:t>bak</a:t>
            </a:r>
            <a:endParaRPr kumimoji="1" lang="en-US" altLang="ja-JP" b="1" dirty="0" smtClean="0">
              <a:solidFill>
                <a:srgbClr val="00CC33"/>
              </a:solidFill>
              <a:latin typeface="Courier"/>
              <a:cs typeface="Courier"/>
            </a:endParaRPr>
          </a:p>
          <a:p>
            <a:r>
              <a:rPr kumimoji="1" lang="en-US" altLang="ja-JP" b="1" dirty="0" smtClean="0">
                <a:solidFill>
                  <a:srgbClr val="00CC33"/>
                </a:solidFill>
                <a:latin typeface="Courier"/>
                <a:cs typeface="Courier"/>
              </a:rPr>
              <a:t>done</a:t>
            </a:r>
            <a:endParaRPr kumimoji="1" lang="ja-JP" altLang="en-US" b="1" dirty="0">
              <a:solidFill>
                <a:srgbClr val="00CC33"/>
              </a:solidFill>
              <a:latin typeface="Courier"/>
              <a:cs typeface="Courier"/>
            </a:endParaRPr>
          </a:p>
        </p:txBody>
      </p:sp>
    </p:spTree>
    <p:extLst>
      <p:ext uri="{BB962C8B-B14F-4D97-AF65-F5344CB8AC3E}">
        <p14:creationId xmlns:p14="http://schemas.microsoft.com/office/powerpoint/2010/main" val="1343070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シェルの大きな特徴</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コマンドラインの指示のための変数や制御機能を持つこと</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プログラミングの類と呼べる複雑性</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これをコマンドラインから入力することもできる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ファイルに保存して実行権限を付けて実行することもできる</a:t>
            </a: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
        <p:nvSpPr>
          <p:cNvPr id="5" name="テキスト ボックス 4"/>
          <p:cNvSpPr txBox="1"/>
          <p:nvPr/>
        </p:nvSpPr>
        <p:spPr>
          <a:xfrm>
            <a:off x="1290917" y="2086650"/>
            <a:ext cx="3509194" cy="1200329"/>
          </a:xfrm>
          <a:prstGeom prst="rect">
            <a:avLst/>
          </a:prstGeom>
          <a:noFill/>
        </p:spPr>
        <p:txBody>
          <a:bodyPr wrap="none" rtlCol="0">
            <a:spAutoFit/>
          </a:bodyPr>
          <a:lstStyle/>
          <a:p>
            <a:r>
              <a:rPr kumimoji="1" lang="en-US" altLang="ja-JP" b="1" dirty="0">
                <a:solidFill>
                  <a:srgbClr val="00CC33"/>
                </a:solidFill>
                <a:latin typeface="Courier"/>
                <a:cs typeface="Courier"/>
              </a:rPr>
              <a:t>f</a:t>
            </a:r>
            <a:r>
              <a:rPr kumimoji="1" lang="en-US" altLang="ja-JP" b="1" dirty="0" smtClean="0">
                <a:solidFill>
                  <a:srgbClr val="00CC33"/>
                </a:solidFill>
                <a:latin typeface="Courier"/>
                <a:cs typeface="Courier"/>
              </a:rPr>
              <a:t>or file in *.txt</a:t>
            </a:r>
          </a:p>
          <a:p>
            <a:r>
              <a:rPr kumimoji="1" lang="en-US" altLang="ja-JP" b="1" dirty="0">
                <a:solidFill>
                  <a:srgbClr val="00CC33"/>
                </a:solidFill>
                <a:latin typeface="Courier"/>
                <a:cs typeface="Courier"/>
              </a:rPr>
              <a:t>d</a:t>
            </a:r>
            <a:r>
              <a:rPr kumimoji="1" lang="en-US" altLang="ja-JP" b="1" dirty="0" smtClean="0">
                <a:solidFill>
                  <a:srgbClr val="00CC33"/>
                </a:solidFill>
                <a:latin typeface="Courier"/>
                <a:cs typeface="Courier"/>
              </a:rPr>
              <a:t>o</a:t>
            </a:r>
          </a:p>
          <a:p>
            <a:r>
              <a:rPr kumimoji="1" lang="en-US" altLang="ja-JP" b="1" dirty="0">
                <a:solidFill>
                  <a:srgbClr val="00CC33"/>
                </a:solidFill>
                <a:latin typeface="Courier"/>
                <a:cs typeface="Courier"/>
              </a:rPr>
              <a:t> </a:t>
            </a:r>
            <a:r>
              <a:rPr kumimoji="1" lang="en-US" altLang="ja-JP" b="1" dirty="0" smtClean="0">
                <a:solidFill>
                  <a:srgbClr val="00CC33"/>
                </a:solidFill>
                <a:latin typeface="Courier"/>
                <a:cs typeface="Courier"/>
              </a:rPr>
              <a:t> </a:t>
            </a:r>
            <a:r>
              <a:rPr kumimoji="1" lang="en-US" altLang="ja-JP" b="1" dirty="0" err="1" smtClean="0">
                <a:solidFill>
                  <a:srgbClr val="00CC33"/>
                </a:solidFill>
                <a:latin typeface="Courier"/>
                <a:cs typeface="Courier"/>
              </a:rPr>
              <a:t>cp</a:t>
            </a:r>
            <a:r>
              <a:rPr kumimoji="1" lang="en-US" altLang="ja-JP" b="1" dirty="0" smtClean="0">
                <a:solidFill>
                  <a:srgbClr val="00CC33"/>
                </a:solidFill>
                <a:latin typeface="Courier"/>
                <a:cs typeface="Courier"/>
              </a:rPr>
              <a:t> “$file” “$file”.</a:t>
            </a:r>
            <a:r>
              <a:rPr kumimoji="1" lang="en-US" altLang="ja-JP" b="1" dirty="0" err="1" smtClean="0">
                <a:solidFill>
                  <a:srgbClr val="00CC33"/>
                </a:solidFill>
                <a:latin typeface="Courier"/>
                <a:cs typeface="Courier"/>
              </a:rPr>
              <a:t>bak</a:t>
            </a:r>
            <a:endParaRPr kumimoji="1" lang="en-US" altLang="ja-JP" b="1" dirty="0" smtClean="0">
              <a:solidFill>
                <a:srgbClr val="00CC33"/>
              </a:solidFill>
              <a:latin typeface="Courier"/>
              <a:cs typeface="Courier"/>
            </a:endParaRPr>
          </a:p>
          <a:p>
            <a:r>
              <a:rPr kumimoji="1" lang="en-US" altLang="ja-JP" b="1" dirty="0" smtClean="0">
                <a:solidFill>
                  <a:srgbClr val="00CC33"/>
                </a:solidFill>
                <a:latin typeface="Courier"/>
                <a:cs typeface="Courier"/>
              </a:rPr>
              <a:t>done</a:t>
            </a:r>
            <a:endParaRPr kumimoji="1" lang="ja-JP" altLang="en-US" b="1" dirty="0">
              <a:solidFill>
                <a:srgbClr val="00CC33"/>
              </a:solidFill>
              <a:latin typeface="Courier"/>
              <a:cs typeface="Courier"/>
            </a:endParaRPr>
          </a:p>
        </p:txBody>
      </p:sp>
    </p:spTree>
    <p:extLst>
      <p:ext uri="{BB962C8B-B14F-4D97-AF65-F5344CB8AC3E}">
        <p14:creationId xmlns:p14="http://schemas.microsoft.com/office/powerpoint/2010/main" val="1955863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大きく分けて </a:t>
            </a:r>
            <a:r>
              <a:rPr kumimoji="1" lang="en-US" altLang="ja-JP" sz="2000" dirty="0" smtClean="0">
                <a:solidFill>
                  <a:schemeClr val="bg1">
                    <a:lumMod val="65000"/>
                  </a:schemeClr>
                </a:solidFill>
              </a:rPr>
              <a:t>2</a:t>
            </a:r>
            <a:r>
              <a:rPr kumimoji="1" lang="ja-JP" altLang="en-US" sz="2000" dirty="0" smtClean="0">
                <a:solidFill>
                  <a:schemeClr val="bg1">
                    <a:lumMod val="65000"/>
                  </a:schemeClr>
                </a:solidFill>
              </a:rPr>
              <a:t> つある</a:t>
            </a:r>
            <a:endParaRPr kumimoji="1" lang="ja-JP" altLang="en-US" sz="2000" dirty="0">
              <a:solidFill>
                <a:schemeClr val="bg1">
                  <a:lumMod val="65000"/>
                </a:schemeClr>
              </a:solidFill>
            </a:endParaRPr>
          </a:p>
        </p:txBody>
      </p:sp>
    </p:spTree>
    <p:extLst>
      <p:ext uri="{BB962C8B-B14F-4D97-AF65-F5344CB8AC3E}">
        <p14:creationId xmlns:p14="http://schemas.microsoft.com/office/powerpoint/2010/main" val="1118544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シェルの大きな特徴</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コマンドラインの指示のための変数や制御機能を持つこと</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プログラミングの類と呼べる複雑性</a:t>
            </a:r>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a:solidFill>
                <a:schemeClr val="bg1">
                  <a:lumMod val="65000"/>
                </a:schemeClr>
              </a:solidFill>
            </a:endParaRPr>
          </a:p>
          <a:p>
            <a:pPr lvl="1"/>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これをコマンドラインから入力することもできる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ファイルに保存して実行権限を付けて実行することもできる</a:t>
            </a:r>
            <a:endParaRPr kumimoji="1" lang="en-US" altLang="ja-JP" sz="1600" dirty="0" smtClean="0">
              <a:solidFill>
                <a:schemeClr val="bg1">
                  <a:lumMod val="65000"/>
                </a:schemeClr>
              </a:solidFill>
            </a:endParaRPr>
          </a:p>
          <a:p>
            <a:pPr lvl="1"/>
            <a:r>
              <a:rPr kumimoji="1" lang="ja-JP" altLang="en-US" sz="1600" dirty="0" smtClean="0">
                <a:solidFill>
                  <a:srgbClr val="62BCE9"/>
                </a:solidFill>
              </a:rPr>
              <a:t>シェルスクリプトの基本</a:t>
            </a:r>
            <a:endParaRPr kumimoji="1" lang="en-US" altLang="ja-JP" sz="1600" dirty="0">
              <a:solidFill>
                <a:srgbClr val="62BCE9"/>
              </a:solidFill>
            </a:endParaRPr>
          </a:p>
          <a:p>
            <a:pPr marL="457200" lvl="1" indent="0">
              <a:buNone/>
            </a:pPr>
            <a:endParaRPr kumimoji="1" lang="en-US" altLang="ja-JP" sz="1600" dirty="0" smtClean="0">
              <a:solidFill>
                <a:schemeClr val="bg1">
                  <a:lumMod val="65000"/>
                </a:schemeClr>
              </a:solidFill>
            </a:endParaRPr>
          </a:p>
          <a:p>
            <a:pPr lvl="1"/>
            <a:endParaRPr kumimoji="1" lang="en-US" altLang="ja-JP" sz="1600" dirty="0" smtClean="0">
              <a:solidFill>
                <a:schemeClr val="bg1">
                  <a:lumMod val="65000"/>
                </a:schemeClr>
              </a:solidFill>
            </a:endParaRPr>
          </a:p>
        </p:txBody>
      </p:sp>
      <p:sp>
        <p:nvSpPr>
          <p:cNvPr id="5" name="テキスト ボックス 4"/>
          <p:cNvSpPr txBox="1"/>
          <p:nvPr/>
        </p:nvSpPr>
        <p:spPr>
          <a:xfrm>
            <a:off x="1290917" y="2086650"/>
            <a:ext cx="3509194" cy="1200329"/>
          </a:xfrm>
          <a:prstGeom prst="rect">
            <a:avLst/>
          </a:prstGeom>
          <a:noFill/>
        </p:spPr>
        <p:txBody>
          <a:bodyPr wrap="none" rtlCol="0">
            <a:spAutoFit/>
          </a:bodyPr>
          <a:lstStyle/>
          <a:p>
            <a:r>
              <a:rPr kumimoji="1" lang="en-US" altLang="ja-JP" b="1" dirty="0">
                <a:solidFill>
                  <a:srgbClr val="00CC33"/>
                </a:solidFill>
                <a:latin typeface="Courier"/>
                <a:cs typeface="Courier"/>
              </a:rPr>
              <a:t>f</a:t>
            </a:r>
            <a:r>
              <a:rPr kumimoji="1" lang="en-US" altLang="ja-JP" b="1" dirty="0" smtClean="0">
                <a:solidFill>
                  <a:srgbClr val="00CC33"/>
                </a:solidFill>
                <a:latin typeface="Courier"/>
                <a:cs typeface="Courier"/>
              </a:rPr>
              <a:t>or file in *.txt</a:t>
            </a:r>
          </a:p>
          <a:p>
            <a:r>
              <a:rPr kumimoji="1" lang="en-US" altLang="ja-JP" b="1" dirty="0">
                <a:solidFill>
                  <a:srgbClr val="00CC33"/>
                </a:solidFill>
                <a:latin typeface="Courier"/>
                <a:cs typeface="Courier"/>
              </a:rPr>
              <a:t>d</a:t>
            </a:r>
            <a:r>
              <a:rPr kumimoji="1" lang="en-US" altLang="ja-JP" b="1" dirty="0" smtClean="0">
                <a:solidFill>
                  <a:srgbClr val="00CC33"/>
                </a:solidFill>
                <a:latin typeface="Courier"/>
                <a:cs typeface="Courier"/>
              </a:rPr>
              <a:t>o</a:t>
            </a:r>
          </a:p>
          <a:p>
            <a:r>
              <a:rPr kumimoji="1" lang="en-US" altLang="ja-JP" b="1" dirty="0">
                <a:solidFill>
                  <a:srgbClr val="00CC33"/>
                </a:solidFill>
                <a:latin typeface="Courier"/>
                <a:cs typeface="Courier"/>
              </a:rPr>
              <a:t> </a:t>
            </a:r>
            <a:r>
              <a:rPr kumimoji="1" lang="en-US" altLang="ja-JP" b="1" dirty="0" smtClean="0">
                <a:solidFill>
                  <a:srgbClr val="00CC33"/>
                </a:solidFill>
                <a:latin typeface="Courier"/>
                <a:cs typeface="Courier"/>
              </a:rPr>
              <a:t> </a:t>
            </a:r>
            <a:r>
              <a:rPr kumimoji="1" lang="en-US" altLang="ja-JP" b="1" dirty="0" err="1" smtClean="0">
                <a:solidFill>
                  <a:srgbClr val="00CC33"/>
                </a:solidFill>
                <a:latin typeface="Courier"/>
                <a:cs typeface="Courier"/>
              </a:rPr>
              <a:t>cp</a:t>
            </a:r>
            <a:r>
              <a:rPr kumimoji="1" lang="en-US" altLang="ja-JP" b="1" dirty="0" smtClean="0">
                <a:solidFill>
                  <a:srgbClr val="00CC33"/>
                </a:solidFill>
                <a:latin typeface="Courier"/>
                <a:cs typeface="Courier"/>
              </a:rPr>
              <a:t> “$file” “$file”.</a:t>
            </a:r>
            <a:r>
              <a:rPr kumimoji="1" lang="en-US" altLang="ja-JP" b="1" dirty="0" err="1" smtClean="0">
                <a:solidFill>
                  <a:srgbClr val="00CC33"/>
                </a:solidFill>
                <a:latin typeface="Courier"/>
                <a:cs typeface="Courier"/>
              </a:rPr>
              <a:t>bak</a:t>
            </a:r>
            <a:endParaRPr kumimoji="1" lang="en-US" altLang="ja-JP" b="1" dirty="0" smtClean="0">
              <a:solidFill>
                <a:srgbClr val="00CC33"/>
              </a:solidFill>
              <a:latin typeface="Courier"/>
              <a:cs typeface="Courier"/>
            </a:endParaRPr>
          </a:p>
          <a:p>
            <a:r>
              <a:rPr kumimoji="1" lang="en-US" altLang="ja-JP" b="1" dirty="0" smtClean="0">
                <a:solidFill>
                  <a:srgbClr val="00CC33"/>
                </a:solidFill>
                <a:latin typeface="Courier"/>
                <a:cs typeface="Courier"/>
              </a:rPr>
              <a:t>done</a:t>
            </a:r>
            <a:endParaRPr kumimoji="1" lang="ja-JP" altLang="en-US" b="1" dirty="0">
              <a:solidFill>
                <a:srgbClr val="00CC33"/>
              </a:solidFill>
              <a:latin typeface="Courier"/>
              <a:cs typeface="Courier"/>
            </a:endParaRPr>
          </a:p>
        </p:txBody>
      </p:sp>
    </p:spTree>
    <p:extLst>
      <p:ext uri="{BB962C8B-B14F-4D97-AF65-F5344CB8AC3E}">
        <p14:creationId xmlns:p14="http://schemas.microsoft.com/office/powerpoint/2010/main" val="3330620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バッチ処理に向く</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127927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バッチ処理に向く</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シェルスクリプトを使えば，コマンドラインインタフェースで人手で入力していた</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コマンド列を自動的に実行でき，一連のコマンドを連続的に実行できる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653764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バッチ処理に向く</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シェルスクリプトを使えば，コマンドラインインタフェースで人手で入力していた</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コマンド列を自動的に実行でき，一連のコマンドを連続的に実行できる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シバン（シェバン）について</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266303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バッチ処理に向く</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シェルスクリプトを使えば，コマンドラインインタフェースで人手で入力していた</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コマンド列を自動的に実行でき，一連のコマンドを連続的に実行できる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シバン（シェバン）について</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省略</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194531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バッチ処理に向く</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シェルスクリプトを使えば，コマンドラインインタフェースで人手で入力していた</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コマンド列を自動的に実行でき，一連のコマンドを連続的に実行できる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シバン（シェバン）について</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省略</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プログラミング言語としての側面</a:t>
            </a:r>
            <a:endParaRPr kumimoji="1" lang="en-US" altLang="ja-JP" sz="2000" dirty="0" smtClean="0">
              <a:solidFill>
                <a:schemeClr val="bg1">
                  <a:lumMod val="65000"/>
                </a:schemeClr>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508645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バッチ処理に向く</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シェルスクリプトを使えば，コマンドラインインタフェースで人手で入力していた</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コマンド列を自動的に実行でき，一連のコマンドを連続的に実行できる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シバン（シェバン）について</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省略</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プログラミング言語としての側面</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現代のシェルは汎用プログラミング言語としての機能を持つ</a:t>
            </a:r>
            <a:endParaRPr kumimoji="1" lang="en-US" altLang="ja-JP" sz="1600" dirty="0" smtClean="0">
              <a:solidFill>
                <a:schemeClr val="bg1">
                  <a:lumMod val="65000"/>
                </a:schemeClr>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508645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バッチ処理に向く</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シェルスクリプトを使えば，コマンドラインインタフェースで人手で入力していた</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コマンド列を自動的に実行でき，一連のコマンドを連続的に実行できる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シバン（シェバン）について</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省略</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プログラミング言語としての側面</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現代のシェルは汎用プログラミング言語としての機能を持つ</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制御構造，変数，配列，コメント，関数</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203867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バッチ処理に向く</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シェルスクリプトを使えば，コマンドラインインタフェースで人手で入力していた</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コマンド列を自動的に実行でき，一連のコマンドを連続的に実行できる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シバン（シェバン）について</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省略</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プログラミング言語としての側面</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現代のシェルは汎用プログラミング言語としての機能を持つ</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制御構造，変数，配列，コメント，関数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a:t>
            </a:r>
            <a:r>
              <a:rPr kumimoji="1" lang="ja-JP" altLang="en-US" sz="1600" dirty="0" smtClean="0">
                <a:solidFill>
                  <a:srgbClr val="62BCE9"/>
                </a:solidFill>
              </a:rPr>
              <a:t>高機能なアプリケーションが作れる</a:t>
            </a:r>
            <a:endParaRPr kumimoji="1" lang="en-US" altLang="ja-JP" sz="1600" dirty="0" smtClean="0">
              <a:solidFill>
                <a:srgbClr val="62BCE9"/>
              </a:solidFill>
            </a:endParaRPr>
          </a:p>
          <a:p>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2743259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バッチ処理に向く</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シェルスクリプトを使えば，コマンドラインインタフェースで人手で入力していた</a:t>
            </a:r>
            <a:r>
              <a:rPr kumimoji="1" lang="en-US" altLang="ja-JP" sz="1600" dirty="0" smtClean="0">
                <a:solidFill>
                  <a:schemeClr val="bg1">
                    <a:lumMod val="65000"/>
                  </a:schemeClr>
                </a:solidFill>
              </a:rPr>
              <a:t/>
            </a:r>
            <a:br>
              <a:rPr kumimoji="1" lang="en-US" altLang="ja-JP" sz="1600" dirty="0" smtClean="0">
                <a:solidFill>
                  <a:schemeClr val="bg1">
                    <a:lumMod val="65000"/>
                  </a:schemeClr>
                </a:solidFill>
              </a:rPr>
            </a:br>
            <a:r>
              <a:rPr kumimoji="1" lang="ja-JP" altLang="en-US" sz="1600" dirty="0" smtClean="0">
                <a:solidFill>
                  <a:schemeClr val="bg1">
                    <a:lumMod val="65000"/>
                  </a:schemeClr>
                </a:solidFill>
              </a:rPr>
              <a:t>コマンド列を自動的に実行でき，一連のコマンドを連続的に実行できる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シバン（シェバン）について</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省略</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プログラミング言語としての側面</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現代のシェルは汎用プログラミング言語としての機能を持つ</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制御構造，変数，配列，コメント，関数　</a:t>
            </a:r>
            <a:r>
              <a:rPr kumimoji="1" lang="en-US" altLang="ja-JP" sz="1600" dirty="0" smtClean="0">
                <a:solidFill>
                  <a:schemeClr val="bg1">
                    <a:lumMod val="65000"/>
                  </a:schemeClr>
                </a:solidFill>
              </a:rPr>
              <a:t>➔</a:t>
            </a:r>
            <a:r>
              <a:rPr kumimoji="1" lang="ja-JP" altLang="en-US" sz="1600" dirty="0" smtClean="0">
                <a:solidFill>
                  <a:schemeClr val="bg1">
                    <a:lumMod val="65000"/>
                  </a:schemeClr>
                </a:solidFill>
              </a:rPr>
              <a:t>　</a:t>
            </a:r>
            <a:r>
              <a:rPr kumimoji="1" lang="ja-JP" altLang="en-US" sz="1600" dirty="0" smtClean="0">
                <a:solidFill>
                  <a:srgbClr val="62BCE9"/>
                </a:solidFill>
              </a:rPr>
              <a:t>高機能なアプリケーション</a:t>
            </a:r>
            <a:r>
              <a:rPr kumimoji="1" lang="ja-JP" altLang="en-US" sz="1600" dirty="0" smtClean="0">
                <a:solidFill>
                  <a:schemeClr val="bg1">
                    <a:lumMod val="65000"/>
                  </a:schemeClr>
                </a:solidFill>
              </a:rPr>
              <a:t>が作れる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一方で高水準言語が持つ型システム，スレッド，クラス，高度な科学計算はない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また，性能重視のインタプリタ（</a:t>
            </a:r>
            <a:r>
              <a:rPr kumimoji="1" lang="en-US" altLang="ja-JP" sz="1600" dirty="0" smtClean="0">
                <a:solidFill>
                  <a:schemeClr val="bg1">
                    <a:lumMod val="65000"/>
                  </a:schemeClr>
                </a:solidFill>
              </a:rPr>
              <a:t>Ruby</a:t>
            </a:r>
            <a:r>
              <a:rPr kumimoji="1" lang="ja-JP" altLang="en-US" sz="1600" dirty="0" smtClean="0">
                <a:solidFill>
                  <a:schemeClr val="bg1">
                    <a:lumMod val="65000"/>
                  </a:schemeClr>
                </a:solidFill>
              </a:rPr>
              <a:t>，</a:t>
            </a:r>
            <a:r>
              <a:rPr kumimoji="1" lang="en-US" altLang="ja-JP" sz="1600" dirty="0" smtClean="0">
                <a:solidFill>
                  <a:schemeClr val="bg1">
                    <a:lumMod val="65000"/>
                  </a:schemeClr>
                </a:solidFill>
              </a:rPr>
              <a:t>Python</a:t>
            </a:r>
            <a:r>
              <a:rPr kumimoji="1" lang="ja-JP" altLang="en-US" sz="1600" dirty="0" smtClean="0">
                <a:solidFill>
                  <a:schemeClr val="bg1">
                    <a:lumMod val="65000"/>
                  </a:schemeClr>
                </a:solidFill>
              </a:rPr>
              <a:t>）にも劣る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開発のライフサイクルの初期段階にも用いられる．最初はシェルスクリプトでプロトタイプを作成し，</a:t>
            </a:r>
            <a:r>
              <a:rPr kumimoji="1" lang="en-US" altLang="ja-JP" sz="1600" dirty="0" smtClean="0">
                <a:solidFill>
                  <a:schemeClr val="bg1">
                    <a:lumMod val="65000"/>
                  </a:schemeClr>
                </a:solidFill>
              </a:rPr>
              <a:t>Python</a:t>
            </a:r>
            <a:r>
              <a:rPr kumimoji="1" lang="ja-JP" altLang="en-US" sz="1600" dirty="0" smtClean="0">
                <a:solidFill>
                  <a:schemeClr val="bg1">
                    <a:lumMod val="65000"/>
                  </a:schemeClr>
                </a:solidFill>
              </a:rPr>
              <a:t> や </a:t>
            </a:r>
            <a:r>
              <a:rPr kumimoji="1" lang="en-US" altLang="ja-JP" sz="1600" dirty="0" smtClean="0">
                <a:solidFill>
                  <a:schemeClr val="bg1">
                    <a:lumMod val="65000"/>
                  </a:schemeClr>
                </a:solidFill>
              </a:rPr>
              <a:t>C</a:t>
            </a:r>
            <a:r>
              <a:rPr kumimoji="1" lang="ja-JP" altLang="en-US" sz="1600" dirty="0" smtClean="0">
                <a:solidFill>
                  <a:schemeClr val="bg1">
                    <a:lumMod val="65000"/>
                  </a:schemeClr>
                </a:solidFill>
              </a:rPr>
              <a:t> 言語などで書き換えてくこともある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888883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大きく分けて </a:t>
            </a:r>
            <a:r>
              <a:rPr kumimoji="1" lang="en-US" altLang="ja-JP" sz="2000" dirty="0" smtClean="0">
                <a:solidFill>
                  <a:schemeClr val="bg1">
                    <a:lumMod val="65000"/>
                  </a:schemeClr>
                </a:solidFill>
              </a:rPr>
              <a:t>2</a:t>
            </a:r>
            <a:r>
              <a:rPr kumimoji="1" lang="ja-JP" altLang="en-US" sz="2000" dirty="0" smtClean="0">
                <a:solidFill>
                  <a:schemeClr val="bg1">
                    <a:lumMod val="65000"/>
                  </a:schemeClr>
                </a:solidFill>
              </a:rPr>
              <a:t> つある</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CLI</a:t>
            </a:r>
          </a:p>
          <a:p>
            <a:pPr lvl="1"/>
            <a:r>
              <a:rPr kumimoji="1" lang="en-US" altLang="ja-JP" sz="1600" dirty="0" smtClean="0">
                <a:solidFill>
                  <a:schemeClr val="bg1">
                    <a:lumMod val="65000"/>
                  </a:schemeClr>
                </a:solidFill>
              </a:rPr>
              <a:t>GUI</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668355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79161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6205956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620595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6205956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短所</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4022538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短所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気をつけないと手痛いエラーが起こりやすい（型がない）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240401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短所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気をつけないと手痛いエラーが起こりやすい（型がない）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変数のチェックなどしっかり行わないといけない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022308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短所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気をつけないと手痛いエラーが起こりやすい（型がない）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変数のチェックなどしっかり行わないといけない</a:t>
            </a:r>
            <a:endParaRPr kumimoji="1" lang="en-US" altLang="ja-JP" sz="1600" dirty="0" smtClean="0">
              <a:solidFill>
                <a:schemeClr val="bg1">
                  <a:lumMod val="65000"/>
                </a:schemeClr>
              </a:solidFill>
            </a:endParaRPr>
          </a:p>
          <a:p>
            <a:pPr lvl="1"/>
            <a:r>
              <a:rPr kumimoji="1" lang="en-US" altLang="ja-JP" sz="1600" dirty="0" err="1">
                <a:solidFill>
                  <a:schemeClr val="bg1">
                    <a:lumMod val="65000"/>
                  </a:schemeClr>
                </a:solidFill>
                <a:latin typeface="Courier"/>
                <a:cs typeface="Courier"/>
              </a:rPr>
              <a:t>c</a:t>
            </a:r>
            <a:r>
              <a:rPr kumimoji="1" lang="en-US" altLang="ja-JP" sz="1600" dirty="0" err="1" smtClean="0">
                <a:solidFill>
                  <a:schemeClr val="bg1">
                    <a:lumMod val="65000"/>
                  </a:schemeClr>
                </a:solidFill>
                <a:latin typeface="Courier"/>
                <a:cs typeface="Courier"/>
              </a:rPr>
              <a:t>p</a:t>
            </a:r>
            <a:r>
              <a:rPr kumimoji="1" lang="ja-JP" altLang="en-US" sz="1600" dirty="0" smtClean="0">
                <a:solidFill>
                  <a:schemeClr val="bg1">
                    <a:lumMod val="65000"/>
                  </a:schemeClr>
                </a:solidFill>
              </a:rPr>
              <a:t> や </a:t>
            </a:r>
            <a:r>
              <a:rPr kumimoji="1" lang="en-US" altLang="ja-JP" sz="1600" dirty="0" smtClean="0">
                <a:solidFill>
                  <a:schemeClr val="bg1">
                    <a:lumMod val="65000"/>
                  </a:schemeClr>
                </a:solidFill>
                <a:latin typeface="Courier"/>
                <a:cs typeface="Courier"/>
              </a:rPr>
              <a:t>mv</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latin typeface="Courier"/>
                <a:cs typeface="Courier"/>
              </a:rPr>
              <a:t>rm</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などでうっかりファイルを消してしまうことがある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241258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短所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気をつけないと手痛いエラーが起こりやすい（型がない）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変数のチェックなどしっかり行わないといけない</a:t>
            </a:r>
            <a:endParaRPr kumimoji="1" lang="en-US" altLang="ja-JP" sz="1600" dirty="0" smtClean="0">
              <a:solidFill>
                <a:schemeClr val="bg1">
                  <a:lumMod val="65000"/>
                </a:schemeClr>
              </a:solidFill>
            </a:endParaRPr>
          </a:p>
          <a:p>
            <a:pPr lvl="1"/>
            <a:r>
              <a:rPr kumimoji="1" lang="en-US" altLang="ja-JP" sz="1600" dirty="0" err="1">
                <a:solidFill>
                  <a:schemeClr val="bg1">
                    <a:lumMod val="65000"/>
                  </a:schemeClr>
                </a:solidFill>
                <a:latin typeface="Courier"/>
                <a:cs typeface="Courier"/>
              </a:rPr>
              <a:t>c</a:t>
            </a:r>
            <a:r>
              <a:rPr kumimoji="1" lang="en-US" altLang="ja-JP" sz="1600" dirty="0" err="1" smtClean="0">
                <a:solidFill>
                  <a:schemeClr val="bg1">
                    <a:lumMod val="65000"/>
                  </a:schemeClr>
                </a:solidFill>
                <a:latin typeface="Courier"/>
                <a:cs typeface="Courier"/>
              </a:rPr>
              <a:t>p</a:t>
            </a:r>
            <a:r>
              <a:rPr kumimoji="1" lang="ja-JP" altLang="en-US" sz="1600" dirty="0" smtClean="0">
                <a:solidFill>
                  <a:schemeClr val="bg1">
                    <a:lumMod val="65000"/>
                  </a:schemeClr>
                </a:solidFill>
              </a:rPr>
              <a:t> や </a:t>
            </a:r>
            <a:r>
              <a:rPr kumimoji="1" lang="en-US" altLang="ja-JP" sz="1600" dirty="0" smtClean="0">
                <a:solidFill>
                  <a:schemeClr val="bg1">
                    <a:lumMod val="65000"/>
                  </a:schemeClr>
                </a:solidFill>
                <a:latin typeface="Courier"/>
                <a:cs typeface="Courier"/>
              </a:rPr>
              <a:t>mv</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latin typeface="Courier"/>
                <a:cs typeface="Courier"/>
              </a:rPr>
              <a:t>rm</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などでうっかりファイルを消してしまうことがある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プロセスを意識して書かないと実行速度が遅くなる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42412585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短所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気をつけないと手痛いエラーが起こりやすい（型がない）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変数のチェックなどしっかり行わないといけない</a:t>
            </a:r>
            <a:endParaRPr kumimoji="1" lang="en-US" altLang="ja-JP" sz="1600" dirty="0" smtClean="0">
              <a:solidFill>
                <a:schemeClr val="bg1">
                  <a:lumMod val="65000"/>
                </a:schemeClr>
              </a:solidFill>
            </a:endParaRPr>
          </a:p>
          <a:p>
            <a:pPr lvl="1"/>
            <a:r>
              <a:rPr kumimoji="1" lang="en-US" altLang="ja-JP" sz="1600" dirty="0" err="1">
                <a:solidFill>
                  <a:schemeClr val="bg1">
                    <a:lumMod val="65000"/>
                  </a:schemeClr>
                </a:solidFill>
                <a:latin typeface="Courier"/>
                <a:cs typeface="Courier"/>
              </a:rPr>
              <a:t>c</a:t>
            </a:r>
            <a:r>
              <a:rPr kumimoji="1" lang="en-US" altLang="ja-JP" sz="1600" dirty="0" err="1" smtClean="0">
                <a:solidFill>
                  <a:schemeClr val="bg1">
                    <a:lumMod val="65000"/>
                  </a:schemeClr>
                </a:solidFill>
                <a:latin typeface="Courier"/>
                <a:cs typeface="Courier"/>
              </a:rPr>
              <a:t>p</a:t>
            </a:r>
            <a:r>
              <a:rPr kumimoji="1" lang="ja-JP" altLang="en-US" sz="1600" dirty="0" smtClean="0">
                <a:solidFill>
                  <a:schemeClr val="bg1">
                    <a:lumMod val="65000"/>
                  </a:schemeClr>
                </a:solidFill>
              </a:rPr>
              <a:t> や </a:t>
            </a:r>
            <a:r>
              <a:rPr kumimoji="1" lang="en-US" altLang="ja-JP" sz="1600" dirty="0" smtClean="0">
                <a:solidFill>
                  <a:schemeClr val="bg1">
                    <a:lumMod val="65000"/>
                  </a:schemeClr>
                </a:solidFill>
                <a:latin typeface="Courier"/>
                <a:cs typeface="Courier"/>
              </a:rPr>
              <a:t>mv</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latin typeface="Courier"/>
                <a:cs typeface="Courier"/>
              </a:rPr>
              <a:t>rm</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などでうっかりファイルを消してしまうことがある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プロセスを意識して書かないと実行速度が遅くなる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ほぼすべてのシェルコマンドの実行はプロセスを新たに作り出す（パイプも）</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322796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大きく分けて </a:t>
            </a:r>
            <a:r>
              <a:rPr kumimoji="1" lang="en-US" altLang="ja-JP" sz="2000" dirty="0" smtClean="0">
                <a:solidFill>
                  <a:schemeClr val="bg1">
                    <a:lumMod val="65000"/>
                  </a:schemeClr>
                </a:solidFill>
              </a:rPr>
              <a:t>2</a:t>
            </a:r>
            <a:r>
              <a:rPr kumimoji="1" lang="ja-JP" altLang="en-US" sz="2000" dirty="0" smtClean="0">
                <a:solidFill>
                  <a:schemeClr val="bg1">
                    <a:lumMod val="65000"/>
                  </a:schemeClr>
                </a:solidFill>
              </a:rPr>
              <a:t> つある</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CLI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（コマンドラインインターフェースを提供する）</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GUI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（グラフィカルインターフェースを提供する）</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1998927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短所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気をつけないと手痛いエラーが起こりやすい（型がない）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変数のチェックなどしっかり行わないといけない</a:t>
            </a:r>
            <a:endParaRPr kumimoji="1" lang="en-US" altLang="ja-JP" sz="1600" dirty="0" smtClean="0">
              <a:solidFill>
                <a:schemeClr val="bg1">
                  <a:lumMod val="65000"/>
                </a:schemeClr>
              </a:solidFill>
            </a:endParaRPr>
          </a:p>
          <a:p>
            <a:pPr lvl="1"/>
            <a:r>
              <a:rPr kumimoji="1" lang="en-US" altLang="ja-JP" sz="1600" dirty="0" err="1">
                <a:solidFill>
                  <a:schemeClr val="bg1">
                    <a:lumMod val="65000"/>
                  </a:schemeClr>
                </a:solidFill>
                <a:latin typeface="Courier"/>
                <a:cs typeface="Courier"/>
              </a:rPr>
              <a:t>c</a:t>
            </a:r>
            <a:r>
              <a:rPr kumimoji="1" lang="en-US" altLang="ja-JP" sz="1600" dirty="0" err="1" smtClean="0">
                <a:solidFill>
                  <a:schemeClr val="bg1">
                    <a:lumMod val="65000"/>
                  </a:schemeClr>
                </a:solidFill>
                <a:latin typeface="Courier"/>
                <a:cs typeface="Courier"/>
              </a:rPr>
              <a:t>p</a:t>
            </a:r>
            <a:r>
              <a:rPr kumimoji="1" lang="ja-JP" altLang="en-US" sz="1600" dirty="0" smtClean="0">
                <a:solidFill>
                  <a:schemeClr val="bg1">
                    <a:lumMod val="65000"/>
                  </a:schemeClr>
                </a:solidFill>
              </a:rPr>
              <a:t> や </a:t>
            </a:r>
            <a:r>
              <a:rPr kumimoji="1" lang="en-US" altLang="ja-JP" sz="1600" dirty="0" smtClean="0">
                <a:solidFill>
                  <a:schemeClr val="bg1">
                    <a:lumMod val="65000"/>
                  </a:schemeClr>
                </a:solidFill>
                <a:latin typeface="Courier"/>
                <a:cs typeface="Courier"/>
              </a:rPr>
              <a:t>mv</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latin typeface="Courier"/>
                <a:cs typeface="Courier"/>
              </a:rPr>
              <a:t>rm</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などでうっかりファイルを消してしまうことがある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プロセスを意識して書かないと実行速度が遅くなる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ほぼすべてのシェルコマンドの実行はプロセスを新たに作り出す（パイプも）</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シェル間のプラットフォームの問題</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540091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同じプログラムを書く場合，他の言語より早く短く書けることが多い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ファイル操作機能も豊富で，素早く実行でき，対話的デバッグも簡単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短所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気をつけないと手痛いエラーが起こりやすい（型がない）</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変数のチェックなどしっかり行わないといけない</a:t>
            </a:r>
            <a:endParaRPr kumimoji="1" lang="en-US" altLang="ja-JP" sz="1600" dirty="0" smtClean="0">
              <a:solidFill>
                <a:schemeClr val="bg1">
                  <a:lumMod val="65000"/>
                </a:schemeClr>
              </a:solidFill>
            </a:endParaRPr>
          </a:p>
          <a:p>
            <a:pPr lvl="1"/>
            <a:r>
              <a:rPr kumimoji="1" lang="en-US" altLang="ja-JP" sz="1600" dirty="0" err="1">
                <a:solidFill>
                  <a:schemeClr val="bg1">
                    <a:lumMod val="65000"/>
                  </a:schemeClr>
                </a:solidFill>
                <a:latin typeface="Courier"/>
                <a:cs typeface="Courier"/>
              </a:rPr>
              <a:t>c</a:t>
            </a:r>
            <a:r>
              <a:rPr kumimoji="1" lang="en-US" altLang="ja-JP" sz="1600" dirty="0" err="1" smtClean="0">
                <a:solidFill>
                  <a:schemeClr val="bg1">
                    <a:lumMod val="65000"/>
                  </a:schemeClr>
                </a:solidFill>
                <a:latin typeface="Courier"/>
                <a:cs typeface="Courier"/>
              </a:rPr>
              <a:t>p</a:t>
            </a:r>
            <a:r>
              <a:rPr kumimoji="1" lang="ja-JP" altLang="en-US" sz="1600" dirty="0" smtClean="0">
                <a:solidFill>
                  <a:schemeClr val="bg1">
                    <a:lumMod val="65000"/>
                  </a:schemeClr>
                </a:solidFill>
              </a:rPr>
              <a:t> や </a:t>
            </a:r>
            <a:r>
              <a:rPr kumimoji="1" lang="en-US" altLang="ja-JP" sz="1600" dirty="0" smtClean="0">
                <a:solidFill>
                  <a:schemeClr val="bg1">
                    <a:lumMod val="65000"/>
                  </a:schemeClr>
                </a:solidFill>
                <a:latin typeface="Courier"/>
                <a:cs typeface="Courier"/>
              </a:rPr>
              <a:t>mv</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latin typeface="Courier"/>
                <a:cs typeface="Courier"/>
              </a:rPr>
              <a:t>rm</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などでうっかりファイルを消してしまうことがある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プロセスを意識して書かないと実行速度が遅くなる</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ほぼすべてのシェルコマンドの実行はプロセスを新たに作り出す（パイプも）</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シェル間のプラットフォームの問題</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小さな方言や </a:t>
            </a:r>
            <a:r>
              <a:rPr kumimoji="1" lang="en-US" altLang="ja-JP" sz="1600" dirty="0" smtClean="0">
                <a:solidFill>
                  <a:schemeClr val="bg1">
                    <a:lumMod val="65000"/>
                  </a:schemeClr>
                </a:solidFill>
              </a:rPr>
              <a:t>POSIX</a:t>
            </a:r>
            <a:r>
              <a:rPr kumimoji="1" lang="ja-JP" altLang="en-US" sz="1600" dirty="0" smtClean="0">
                <a:solidFill>
                  <a:schemeClr val="bg1">
                    <a:lumMod val="65000"/>
                  </a:schemeClr>
                </a:solidFill>
              </a:rPr>
              <a:t> など</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8649697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シェルスクリプトの特徴</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長所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同じプログラムを書く場合，</a:t>
            </a:r>
            <a:r>
              <a:rPr kumimoji="1" lang="ja-JP" altLang="en-US" sz="1600" dirty="0" smtClean="0">
                <a:solidFill>
                  <a:srgbClr val="62BCE9"/>
                </a:solidFill>
              </a:rPr>
              <a:t>他の言語より早く短く書けることが多い</a:t>
            </a:r>
            <a:endParaRPr kumimoji="1" lang="en-US" altLang="ja-JP" sz="1600" dirty="0" smtClean="0">
              <a:solidFill>
                <a:srgbClr val="62BCE9"/>
              </a:solidFill>
            </a:endParaRPr>
          </a:p>
          <a:p>
            <a:pPr lvl="1"/>
            <a:r>
              <a:rPr kumimoji="1" lang="ja-JP" altLang="en-US" sz="1600" dirty="0" smtClean="0">
                <a:solidFill>
                  <a:srgbClr val="62BCE9"/>
                </a:solidFill>
              </a:rPr>
              <a:t>ファイル操作機能も豊富</a:t>
            </a:r>
            <a:r>
              <a:rPr kumimoji="1" lang="ja-JP" altLang="en-US" sz="1600" dirty="0" smtClean="0">
                <a:solidFill>
                  <a:schemeClr val="bg1">
                    <a:lumMod val="65000"/>
                  </a:schemeClr>
                </a:solidFill>
              </a:rPr>
              <a:t>で，素早く実行でき，対話的デバッグも簡単</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コンパイルが不要でインタプリタ実行による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短所</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気をつけないと手痛いエラーが起こりやすい（</a:t>
            </a:r>
            <a:r>
              <a:rPr kumimoji="1" lang="ja-JP" altLang="en-US" sz="1600" dirty="0" smtClean="0">
                <a:solidFill>
                  <a:srgbClr val="62BCE9"/>
                </a:solidFill>
              </a:rPr>
              <a:t>型がない</a:t>
            </a:r>
            <a:r>
              <a:rPr kumimoji="1" lang="ja-JP" altLang="en-US" sz="1600" dirty="0" smtClean="0">
                <a:solidFill>
                  <a:schemeClr val="bg1">
                    <a:lumMod val="65000"/>
                  </a:schemeClr>
                </a:solidFill>
              </a:rPr>
              <a:t>）</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変数のチェックなどしっかり行わないといけない</a:t>
            </a:r>
            <a:endParaRPr kumimoji="1" lang="en-US" altLang="ja-JP" sz="1600" dirty="0" smtClean="0">
              <a:solidFill>
                <a:schemeClr val="bg1">
                  <a:lumMod val="65000"/>
                </a:schemeClr>
              </a:solidFill>
            </a:endParaRPr>
          </a:p>
          <a:p>
            <a:pPr lvl="1"/>
            <a:r>
              <a:rPr kumimoji="1" lang="en-US" altLang="ja-JP" sz="1600" dirty="0" err="1">
                <a:solidFill>
                  <a:schemeClr val="bg1">
                    <a:lumMod val="65000"/>
                  </a:schemeClr>
                </a:solidFill>
                <a:latin typeface="Courier"/>
                <a:cs typeface="Courier"/>
              </a:rPr>
              <a:t>c</a:t>
            </a:r>
            <a:r>
              <a:rPr kumimoji="1" lang="en-US" altLang="ja-JP" sz="1600" dirty="0" err="1" smtClean="0">
                <a:solidFill>
                  <a:schemeClr val="bg1">
                    <a:lumMod val="65000"/>
                  </a:schemeClr>
                </a:solidFill>
                <a:latin typeface="Courier"/>
                <a:cs typeface="Courier"/>
              </a:rPr>
              <a:t>p</a:t>
            </a:r>
            <a:r>
              <a:rPr kumimoji="1" lang="ja-JP" altLang="en-US" sz="1600" dirty="0" smtClean="0">
                <a:solidFill>
                  <a:schemeClr val="bg1">
                    <a:lumMod val="65000"/>
                  </a:schemeClr>
                </a:solidFill>
              </a:rPr>
              <a:t> や </a:t>
            </a:r>
            <a:r>
              <a:rPr kumimoji="1" lang="en-US" altLang="ja-JP" sz="1600" dirty="0" smtClean="0">
                <a:solidFill>
                  <a:schemeClr val="bg1">
                    <a:lumMod val="65000"/>
                  </a:schemeClr>
                </a:solidFill>
                <a:latin typeface="Courier"/>
                <a:cs typeface="Courier"/>
              </a:rPr>
              <a:t>mv</a:t>
            </a:r>
            <a:r>
              <a:rPr kumimoji="1" lang="ja-JP" altLang="en-US" sz="1600" dirty="0" smtClean="0">
                <a:solidFill>
                  <a:schemeClr val="bg1">
                    <a:lumMod val="65000"/>
                  </a:schemeClr>
                </a:solidFill>
              </a:rPr>
              <a:t>，</a:t>
            </a:r>
            <a:r>
              <a:rPr kumimoji="1" lang="en-US" altLang="ja-JP" sz="1600" dirty="0" err="1" smtClean="0">
                <a:solidFill>
                  <a:schemeClr val="bg1">
                    <a:lumMod val="65000"/>
                  </a:schemeClr>
                </a:solidFill>
                <a:latin typeface="Courier"/>
                <a:cs typeface="Courier"/>
              </a:rPr>
              <a:t>rm</a:t>
            </a:r>
            <a:r>
              <a:rPr kumimoji="1" lang="en-US" altLang="ja-JP" sz="1600" dirty="0" smtClean="0">
                <a:solidFill>
                  <a:schemeClr val="bg1">
                    <a:lumMod val="65000"/>
                  </a:schemeClr>
                </a:solidFill>
              </a:rPr>
              <a:t> </a:t>
            </a:r>
            <a:r>
              <a:rPr kumimoji="1" lang="ja-JP" altLang="en-US" sz="1600" dirty="0" smtClean="0">
                <a:solidFill>
                  <a:schemeClr val="bg1">
                    <a:lumMod val="65000"/>
                  </a:schemeClr>
                </a:solidFill>
              </a:rPr>
              <a:t>などで</a:t>
            </a:r>
            <a:r>
              <a:rPr kumimoji="1" lang="ja-JP" altLang="en-US" sz="1600" dirty="0" smtClean="0">
                <a:solidFill>
                  <a:srgbClr val="62BCE9"/>
                </a:solidFill>
              </a:rPr>
              <a:t>うっかりファイルを消してしまうことがある</a:t>
            </a:r>
            <a:endParaRPr kumimoji="1" lang="en-US" altLang="ja-JP" sz="1600" dirty="0" smtClean="0">
              <a:solidFill>
                <a:srgbClr val="62BCE9"/>
              </a:solidFill>
            </a:endParaRPr>
          </a:p>
          <a:p>
            <a:pPr lvl="1"/>
            <a:r>
              <a:rPr kumimoji="1" lang="ja-JP" altLang="en-US" sz="1600" dirty="0" smtClean="0">
                <a:solidFill>
                  <a:schemeClr val="bg1">
                    <a:lumMod val="65000"/>
                  </a:schemeClr>
                </a:solidFill>
              </a:rPr>
              <a:t>プロセスを意識して書かないと</a:t>
            </a:r>
            <a:r>
              <a:rPr kumimoji="1" lang="ja-JP" altLang="en-US" sz="1600" dirty="0" smtClean="0">
                <a:solidFill>
                  <a:srgbClr val="62BCE9"/>
                </a:solidFill>
              </a:rPr>
              <a:t>実行速度が遅くなる</a:t>
            </a:r>
            <a:endParaRPr kumimoji="1" lang="en-US" altLang="ja-JP" sz="1600" dirty="0" smtClean="0">
              <a:solidFill>
                <a:srgbClr val="62BCE9"/>
              </a:solidFill>
            </a:endParaRPr>
          </a:p>
          <a:p>
            <a:pPr lvl="1"/>
            <a:r>
              <a:rPr kumimoji="1" lang="ja-JP" altLang="en-US" sz="1600" dirty="0" smtClean="0">
                <a:solidFill>
                  <a:schemeClr val="bg1">
                    <a:lumMod val="65000"/>
                  </a:schemeClr>
                </a:solidFill>
              </a:rPr>
              <a:t>ほぼすべてのシェル</a:t>
            </a:r>
            <a:r>
              <a:rPr kumimoji="1" lang="ja-JP" altLang="en-US" sz="1600" dirty="0" smtClean="0">
                <a:solidFill>
                  <a:srgbClr val="62BCE9"/>
                </a:solidFill>
              </a:rPr>
              <a:t>コマンドの実行はプロセスを新たに作り出す</a:t>
            </a:r>
            <a:r>
              <a:rPr kumimoji="1" lang="ja-JP" altLang="en-US" sz="1600" dirty="0" smtClean="0">
                <a:solidFill>
                  <a:schemeClr val="bg1">
                    <a:lumMod val="65000"/>
                  </a:schemeClr>
                </a:solidFill>
              </a:rPr>
              <a:t>（パイプも）</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シェル間のプラットフォームの問題</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小さな方言や </a:t>
            </a:r>
            <a:r>
              <a:rPr kumimoji="1" lang="en-US" altLang="ja-JP" sz="1600" dirty="0" smtClean="0">
                <a:solidFill>
                  <a:schemeClr val="bg1">
                    <a:lumMod val="65000"/>
                  </a:schemeClr>
                </a:solidFill>
              </a:rPr>
              <a:t>POSIX</a:t>
            </a:r>
            <a:r>
              <a:rPr kumimoji="1" lang="ja-JP" altLang="en-US" sz="1600" dirty="0" smtClean="0">
                <a:solidFill>
                  <a:schemeClr val="bg1">
                    <a:lumMod val="65000"/>
                  </a:schemeClr>
                </a:solidFill>
              </a:rPr>
              <a:t> など</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4652760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Tree>
    <p:extLst>
      <p:ext uri="{BB962C8B-B14F-4D97-AF65-F5344CB8AC3E}">
        <p14:creationId xmlns:p14="http://schemas.microsoft.com/office/powerpoint/2010/main" val="837432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639038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シェルはインタプリタだから</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397879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シェルはインタプリタだから</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ただし，</a:t>
            </a:r>
            <a:r>
              <a:rPr kumimoji="1" lang="en-US" altLang="ja-JP" sz="2000" dirty="0" smtClean="0">
                <a:solidFill>
                  <a:schemeClr val="bg1">
                    <a:lumMod val="65000"/>
                  </a:schemeClr>
                </a:solidFill>
              </a:rPr>
              <a:t>bash </a:t>
            </a:r>
            <a:r>
              <a:rPr kumimoji="1" lang="ja-JP" altLang="en-US" sz="2000" dirty="0" smtClean="0">
                <a:solidFill>
                  <a:schemeClr val="bg1">
                    <a:lumMod val="65000"/>
                  </a:schemeClr>
                </a:solidFill>
              </a:rPr>
              <a:t>で書くことを推奨する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7520065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シェルはインタプリタだから</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ただし，</a:t>
            </a:r>
            <a:r>
              <a:rPr kumimoji="1" lang="en-US" altLang="ja-JP" sz="2000" dirty="0" smtClean="0">
                <a:solidFill>
                  <a:schemeClr val="bg1">
                    <a:lumMod val="65000"/>
                  </a:schemeClr>
                </a:solidFill>
              </a:rPr>
              <a:t>bash </a:t>
            </a:r>
            <a:r>
              <a:rPr kumimoji="1" lang="ja-JP" altLang="en-US" sz="2000" dirty="0" smtClean="0">
                <a:solidFill>
                  <a:schemeClr val="bg1">
                    <a:lumMod val="65000"/>
                  </a:schemeClr>
                </a:solidFill>
              </a:rPr>
              <a:t>で書くことを推奨する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移植性を考慮したら，</a:t>
            </a:r>
            <a:r>
              <a:rPr kumimoji="1" lang="en-US" altLang="ja-JP" sz="1600" dirty="0" smtClean="0">
                <a:solidFill>
                  <a:srgbClr val="62BCE9"/>
                </a:solidFill>
              </a:rPr>
              <a:t>POSIX</a:t>
            </a:r>
            <a:r>
              <a:rPr kumimoji="1" lang="ja-JP" altLang="en-US" sz="1600" dirty="0" smtClean="0">
                <a:solidFill>
                  <a:srgbClr val="62BCE9"/>
                </a:solidFill>
              </a:rPr>
              <a:t> </a:t>
            </a:r>
            <a:r>
              <a:rPr kumimoji="1" lang="en-US" altLang="ja-JP" sz="1600" dirty="0" err="1" smtClean="0">
                <a:solidFill>
                  <a:srgbClr val="62BCE9"/>
                </a:solidFill>
              </a:rPr>
              <a:t>sh</a:t>
            </a:r>
            <a:r>
              <a:rPr kumimoji="1" lang="en-US" altLang="ja-JP" sz="1600" dirty="0" smtClean="0">
                <a:solidFill>
                  <a:srgbClr val="62BCE9"/>
                </a:solidFill>
              </a:rPr>
              <a:t> </a:t>
            </a:r>
            <a:r>
              <a:rPr kumimoji="1" lang="ja-JP" altLang="en-US" sz="1600" dirty="0" smtClean="0">
                <a:solidFill>
                  <a:srgbClr val="62BCE9"/>
                </a:solidFill>
              </a:rPr>
              <a:t>が書くのがよい</a:t>
            </a:r>
            <a:r>
              <a:rPr kumimoji="1" lang="ja-JP" altLang="en-US" sz="1600" dirty="0" smtClean="0">
                <a:solidFill>
                  <a:schemeClr val="bg1">
                    <a:lumMod val="65000"/>
                  </a:schemeClr>
                </a:solidFill>
              </a:rPr>
              <a:t>が説明が必要になるので今回は省略して</a:t>
            </a:r>
            <a:r>
              <a:rPr kumimoji="1" lang="en-US" altLang="ja-JP" sz="1600" dirty="0" smtClean="0">
                <a:solidFill>
                  <a:schemeClr val="bg1">
                    <a:lumMod val="65000"/>
                  </a:schemeClr>
                </a:solidFill>
              </a:rPr>
              <a:t> bash </a:t>
            </a:r>
            <a:r>
              <a:rPr kumimoji="1" lang="ja-JP" altLang="en-US" sz="1600" dirty="0" smtClean="0">
                <a:solidFill>
                  <a:schemeClr val="bg1">
                    <a:lumMod val="65000"/>
                  </a:schemeClr>
                </a:solidFill>
              </a:rPr>
              <a:t>に統一する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7998608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シェルはインタプリタだから</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ただし，</a:t>
            </a:r>
            <a:r>
              <a:rPr kumimoji="1" lang="en-US" altLang="ja-JP" sz="2000" dirty="0" smtClean="0">
                <a:solidFill>
                  <a:schemeClr val="bg1">
                    <a:lumMod val="65000"/>
                  </a:schemeClr>
                </a:solidFill>
              </a:rPr>
              <a:t>bash </a:t>
            </a:r>
            <a:r>
              <a:rPr kumimoji="1" lang="ja-JP" altLang="en-US" sz="2000" dirty="0" smtClean="0">
                <a:solidFill>
                  <a:schemeClr val="bg1">
                    <a:lumMod val="65000"/>
                  </a:schemeClr>
                </a:solidFill>
              </a:rPr>
              <a:t>で書くことを推奨する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移植性を考慮したら，</a:t>
            </a:r>
            <a:r>
              <a:rPr kumimoji="1" lang="en-US" altLang="ja-JP" sz="1600" dirty="0" smtClean="0">
                <a:solidFill>
                  <a:srgbClr val="62BCE9"/>
                </a:solidFill>
              </a:rPr>
              <a:t>POSIX</a:t>
            </a:r>
            <a:r>
              <a:rPr kumimoji="1" lang="ja-JP" altLang="en-US" sz="1600" dirty="0" smtClean="0">
                <a:solidFill>
                  <a:srgbClr val="62BCE9"/>
                </a:solidFill>
              </a:rPr>
              <a:t> </a:t>
            </a:r>
            <a:r>
              <a:rPr kumimoji="1" lang="en-US" altLang="ja-JP" sz="1600" dirty="0" err="1" smtClean="0">
                <a:solidFill>
                  <a:srgbClr val="62BCE9"/>
                </a:solidFill>
              </a:rPr>
              <a:t>sh</a:t>
            </a:r>
            <a:r>
              <a:rPr kumimoji="1" lang="en-US" altLang="ja-JP" sz="1600" dirty="0" smtClean="0">
                <a:solidFill>
                  <a:srgbClr val="62BCE9"/>
                </a:solidFill>
              </a:rPr>
              <a:t> </a:t>
            </a:r>
            <a:r>
              <a:rPr kumimoji="1" lang="ja-JP" altLang="en-US" sz="1600" dirty="0" smtClean="0">
                <a:solidFill>
                  <a:srgbClr val="62BCE9"/>
                </a:solidFill>
              </a:rPr>
              <a:t>が書くのがよい</a:t>
            </a:r>
            <a:r>
              <a:rPr kumimoji="1" lang="ja-JP" altLang="en-US" sz="1600" dirty="0" smtClean="0">
                <a:solidFill>
                  <a:schemeClr val="bg1">
                    <a:lumMod val="65000"/>
                  </a:schemeClr>
                </a:solidFill>
              </a:rPr>
              <a:t>が説明が必要になるので今回は省略して</a:t>
            </a:r>
            <a:r>
              <a:rPr kumimoji="1" lang="en-US" altLang="ja-JP" sz="1600" dirty="0" smtClean="0">
                <a:solidFill>
                  <a:schemeClr val="bg1">
                    <a:lumMod val="65000"/>
                  </a:schemeClr>
                </a:solidFill>
              </a:rPr>
              <a:t> bash </a:t>
            </a:r>
            <a:r>
              <a:rPr kumimoji="1" lang="ja-JP" altLang="en-US" sz="1600" dirty="0" smtClean="0">
                <a:solidFill>
                  <a:schemeClr val="bg1">
                    <a:lumMod val="65000"/>
                  </a:schemeClr>
                </a:solidFill>
              </a:rPr>
              <a:t>に統一する</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はシェルの中でも</a:t>
            </a:r>
            <a:r>
              <a:rPr kumimoji="1" lang="ja-JP" altLang="en-US" sz="1600" dirty="0" smtClean="0">
                <a:solidFill>
                  <a:srgbClr val="62BCE9"/>
                </a:solidFill>
              </a:rPr>
              <a:t>枯れた技術</a:t>
            </a:r>
            <a:r>
              <a:rPr kumimoji="1" lang="ja-JP" altLang="en-US" sz="1600" dirty="0" smtClean="0">
                <a:solidFill>
                  <a:schemeClr val="bg1">
                    <a:lumMod val="65000"/>
                  </a:schemeClr>
                </a:solidFill>
              </a:rPr>
              <a:t>であるし，</a:t>
            </a:r>
            <a:r>
              <a:rPr kumimoji="1" lang="en-US" altLang="ja-JP" sz="1600" dirty="0" smtClean="0">
                <a:solidFill>
                  <a:srgbClr val="62BCE9"/>
                </a:solidFill>
              </a:rPr>
              <a:t>GNU/Linux </a:t>
            </a:r>
            <a:r>
              <a:rPr kumimoji="1" lang="ja-JP" altLang="en-US" sz="1600" dirty="0" smtClean="0">
                <a:solidFill>
                  <a:srgbClr val="62BCE9"/>
                </a:solidFill>
              </a:rPr>
              <a:t>のデフォルトシェル</a:t>
            </a:r>
            <a:r>
              <a:rPr kumimoji="1" lang="ja-JP" altLang="en-US" sz="1600" dirty="0" smtClean="0">
                <a:solidFill>
                  <a:schemeClr val="bg1">
                    <a:lumMod val="65000"/>
                  </a:schemeClr>
                </a:solidFill>
              </a:rPr>
              <a:t>である</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4904925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シェルはインタプリタだから</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ただし，</a:t>
            </a:r>
            <a:r>
              <a:rPr kumimoji="1" lang="en-US" altLang="ja-JP" sz="2000" dirty="0" smtClean="0">
                <a:solidFill>
                  <a:schemeClr val="bg1">
                    <a:lumMod val="65000"/>
                  </a:schemeClr>
                </a:solidFill>
              </a:rPr>
              <a:t>bash </a:t>
            </a:r>
            <a:r>
              <a:rPr kumimoji="1" lang="ja-JP" altLang="en-US" sz="2000" dirty="0" smtClean="0">
                <a:solidFill>
                  <a:schemeClr val="bg1">
                    <a:lumMod val="65000"/>
                  </a:schemeClr>
                </a:solidFill>
              </a:rPr>
              <a:t>で書くことを推奨する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移植性を考慮したら，</a:t>
            </a:r>
            <a:r>
              <a:rPr kumimoji="1" lang="en-US" altLang="ja-JP" sz="1600" dirty="0" smtClean="0">
                <a:solidFill>
                  <a:srgbClr val="62BCE9"/>
                </a:solidFill>
              </a:rPr>
              <a:t>POSIX</a:t>
            </a:r>
            <a:r>
              <a:rPr kumimoji="1" lang="ja-JP" altLang="en-US" sz="1600" dirty="0" smtClean="0">
                <a:solidFill>
                  <a:srgbClr val="62BCE9"/>
                </a:solidFill>
              </a:rPr>
              <a:t> </a:t>
            </a:r>
            <a:r>
              <a:rPr kumimoji="1" lang="en-US" altLang="ja-JP" sz="1600" dirty="0" err="1" smtClean="0">
                <a:solidFill>
                  <a:srgbClr val="62BCE9"/>
                </a:solidFill>
              </a:rPr>
              <a:t>sh</a:t>
            </a:r>
            <a:r>
              <a:rPr kumimoji="1" lang="en-US" altLang="ja-JP" sz="1600" dirty="0" smtClean="0">
                <a:solidFill>
                  <a:srgbClr val="62BCE9"/>
                </a:solidFill>
              </a:rPr>
              <a:t> </a:t>
            </a:r>
            <a:r>
              <a:rPr kumimoji="1" lang="ja-JP" altLang="en-US" sz="1600" dirty="0" smtClean="0">
                <a:solidFill>
                  <a:srgbClr val="62BCE9"/>
                </a:solidFill>
              </a:rPr>
              <a:t>が書くのがよい</a:t>
            </a:r>
            <a:r>
              <a:rPr kumimoji="1" lang="ja-JP" altLang="en-US" sz="1600" dirty="0" smtClean="0">
                <a:solidFill>
                  <a:schemeClr val="bg1">
                    <a:lumMod val="65000"/>
                  </a:schemeClr>
                </a:solidFill>
              </a:rPr>
              <a:t>が説明が必要になるので今回は省略して</a:t>
            </a:r>
            <a:r>
              <a:rPr kumimoji="1" lang="en-US" altLang="ja-JP" sz="1600" dirty="0" smtClean="0">
                <a:solidFill>
                  <a:schemeClr val="bg1">
                    <a:lumMod val="65000"/>
                  </a:schemeClr>
                </a:solidFill>
              </a:rPr>
              <a:t> bash </a:t>
            </a:r>
            <a:r>
              <a:rPr kumimoji="1" lang="ja-JP" altLang="en-US" sz="1600" dirty="0" smtClean="0">
                <a:solidFill>
                  <a:schemeClr val="bg1">
                    <a:lumMod val="65000"/>
                  </a:schemeClr>
                </a:solidFill>
              </a:rPr>
              <a:t>に統一する</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はシェルの中でも</a:t>
            </a:r>
            <a:r>
              <a:rPr kumimoji="1" lang="ja-JP" altLang="en-US" sz="1600" dirty="0" smtClean="0">
                <a:solidFill>
                  <a:srgbClr val="62BCE9"/>
                </a:solidFill>
              </a:rPr>
              <a:t>枯れた技術</a:t>
            </a:r>
            <a:r>
              <a:rPr kumimoji="1" lang="ja-JP" altLang="en-US" sz="1600" dirty="0" smtClean="0">
                <a:solidFill>
                  <a:schemeClr val="bg1">
                    <a:lumMod val="65000"/>
                  </a:schemeClr>
                </a:solidFill>
              </a:rPr>
              <a:t>であるし，</a:t>
            </a:r>
            <a:r>
              <a:rPr kumimoji="1" lang="en-US" altLang="ja-JP" sz="1600" dirty="0" smtClean="0">
                <a:solidFill>
                  <a:srgbClr val="62BCE9"/>
                </a:solidFill>
              </a:rPr>
              <a:t>GNU/Linux </a:t>
            </a:r>
            <a:r>
              <a:rPr kumimoji="1" lang="ja-JP" altLang="en-US" sz="1600" dirty="0" smtClean="0">
                <a:solidFill>
                  <a:srgbClr val="62BCE9"/>
                </a:solidFill>
              </a:rPr>
              <a:t>のデフォルトシェル</a:t>
            </a:r>
            <a:r>
              <a:rPr kumimoji="1" lang="ja-JP" altLang="en-US" sz="1600" dirty="0" smtClean="0">
                <a:solidFill>
                  <a:schemeClr val="bg1">
                    <a:lumMod val="65000"/>
                  </a:schemeClr>
                </a:solidFill>
              </a:rPr>
              <a:t>である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 系で書くことはあり得ない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27737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シェルとは</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大きく分けて </a:t>
            </a:r>
            <a:r>
              <a:rPr kumimoji="1" lang="en-US" altLang="ja-JP" sz="2000" dirty="0" smtClean="0">
                <a:solidFill>
                  <a:schemeClr val="bg1">
                    <a:lumMod val="65000"/>
                  </a:schemeClr>
                </a:solidFill>
              </a:rPr>
              <a:t>2</a:t>
            </a:r>
            <a:r>
              <a:rPr kumimoji="1" lang="ja-JP" altLang="en-US" sz="2000" dirty="0" smtClean="0">
                <a:solidFill>
                  <a:schemeClr val="bg1">
                    <a:lumMod val="65000"/>
                  </a:schemeClr>
                </a:solidFill>
              </a:rPr>
              <a:t> つある</a:t>
            </a:r>
            <a:endParaRPr kumimoji="1" lang="en-US" altLang="ja-JP" sz="2000" dirty="0" smtClean="0">
              <a:solidFill>
                <a:schemeClr val="bg1">
                  <a:lumMod val="65000"/>
                </a:schemeClr>
              </a:solidFill>
            </a:endParaRPr>
          </a:p>
          <a:p>
            <a:pPr lvl="1"/>
            <a:r>
              <a:rPr kumimoji="1" lang="en-US" altLang="ja-JP" sz="1600" dirty="0" smtClean="0">
                <a:solidFill>
                  <a:schemeClr val="bg1">
                    <a:lumMod val="65000"/>
                  </a:schemeClr>
                </a:solidFill>
              </a:rPr>
              <a:t>CLI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（コマンドラインインターフェースを提供する）</a:t>
            </a:r>
            <a:endParaRPr kumimoji="1" lang="en-US" altLang="ja-JP" sz="1600" dirty="0" smtClean="0">
              <a:solidFill>
                <a:schemeClr val="bg1">
                  <a:lumMod val="65000"/>
                </a:schemeClr>
              </a:solidFill>
            </a:endParaRPr>
          </a:p>
          <a:p>
            <a:pPr lvl="1"/>
            <a:r>
              <a:rPr kumimoji="1" lang="en-US" altLang="ja-JP" sz="1600" dirty="0" smtClean="0">
                <a:solidFill>
                  <a:schemeClr val="bg1">
                    <a:lumMod val="65000"/>
                  </a:schemeClr>
                </a:solidFill>
              </a:rPr>
              <a:t>GUI</a:t>
            </a:r>
            <a:r>
              <a:rPr kumimoji="1" lang="en-US" altLang="ja-JP" sz="1600" dirty="0">
                <a:solidFill>
                  <a:schemeClr val="bg1">
                    <a:lumMod val="65000"/>
                  </a:schemeClr>
                </a:solidFill>
              </a:rPr>
              <a:t>	</a:t>
            </a:r>
            <a:r>
              <a:rPr kumimoji="1" lang="ja-JP" altLang="en-US" sz="1600" dirty="0" smtClean="0">
                <a:solidFill>
                  <a:schemeClr val="bg1">
                    <a:lumMod val="65000"/>
                  </a:schemeClr>
                </a:solidFill>
              </a:rPr>
              <a:t>（グラフィカルインターフェースを提供する）</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どちらにせよ，共通して「</a:t>
            </a:r>
            <a:r>
              <a:rPr kumimoji="1" lang="ja-JP" altLang="en-US" sz="2000" dirty="0" smtClean="0">
                <a:solidFill>
                  <a:schemeClr val="bg2"/>
                </a:solidFill>
              </a:rPr>
              <a:t>プログラムの起動</a:t>
            </a:r>
            <a:r>
              <a:rPr kumimoji="1" lang="ja-JP" altLang="en-US" sz="2000" dirty="0" smtClean="0">
                <a:solidFill>
                  <a:schemeClr val="bg1">
                    <a:lumMod val="65000"/>
                  </a:schemeClr>
                </a:solidFill>
              </a:rPr>
              <a:t>」を担う</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39075578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シェルはインタプリタだから</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ただし，</a:t>
            </a:r>
            <a:r>
              <a:rPr kumimoji="1" lang="en-US" altLang="ja-JP" sz="2000" dirty="0" smtClean="0">
                <a:solidFill>
                  <a:schemeClr val="bg1">
                    <a:lumMod val="65000"/>
                  </a:schemeClr>
                </a:solidFill>
              </a:rPr>
              <a:t>bash </a:t>
            </a:r>
            <a:r>
              <a:rPr kumimoji="1" lang="ja-JP" altLang="en-US" sz="2000" dirty="0" smtClean="0">
                <a:solidFill>
                  <a:schemeClr val="bg1">
                    <a:lumMod val="65000"/>
                  </a:schemeClr>
                </a:solidFill>
              </a:rPr>
              <a:t>で書くことを推奨する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移植性を考慮したら，</a:t>
            </a:r>
            <a:r>
              <a:rPr kumimoji="1" lang="en-US" altLang="ja-JP" sz="1600" dirty="0" smtClean="0">
                <a:solidFill>
                  <a:srgbClr val="62BCE9"/>
                </a:solidFill>
              </a:rPr>
              <a:t>POSIX</a:t>
            </a:r>
            <a:r>
              <a:rPr kumimoji="1" lang="ja-JP" altLang="en-US" sz="1600" dirty="0" smtClean="0">
                <a:solidFill>
                  <a:srgbClr val="62BCE9"/>
                </a:solidFill>
              </a:rPr>
              <a:t> </a:t>
            </a:r>
            <a:r>
              <a:rPr kumimoji="1" lang="en-US" altLang="ja-JP" sz="1600" dirty="0" err="1" smtClean="0">
                <a:solidFill>
                  <a:srgbClr val="62BCE9"/>
                </a:solidFill>
              </a:rPr>
              <a:t>sh</a:t>
            </a:r>
            <a:r>
              <a:rPr kumimoji="1" lang="en-US" altLang="ja-JP" sz="1600" dirty="0" smtClean="0">
                <a:solidFill>
                  <a:srgbClr val="62BCE9"/>
                </a:solidFill>
              </a:rPr>
              <a:t> </a:t>
            </a:r>
            <a:r>
              <a:rPr kumimoji="1" lang="ja-JP" altLang="en-US" sz="1600" dirty="0" smtClean="0">
                <a:solidFill>
                  <a:srgbClr val="62BCE9"/>
                </a:solidFill>
              </a:rPr>
              <a:t>が書くのがよい</a:t>
            </a:r>
            <a:r>
              <a:rPr kumimoji="1" lang="ja-JP" altLang="en-US" sz="1600" dirty="0" smtClean="0">
                <a:solidFill>
                  <a:schemeClr val="bg1">
                    <a:lumMod val="65000"/>
                  </a:schemeClr>
                </a:solidFill>
              </a:rPr>
              <a:t>が説明が必要になるので今回は省略して</a:t>
            </a:r>
            <a:r>
              <a:rPr kumimoji="1" lang="en-US" altLang="ja-JP" sz="1600" dirty="0" smtClean="0">
                <a:solidFill>
                  <a:schemeClr val="bg1">
                    <a:lumMod val="65000"/>
                  </a:schemeClr>
                </a:solidFill>
              </a:rPr>
              <a:t> bash </a:t>
            </a:r>
            <a:r>
              <a:rPr kumimoji="1" lang="ja-JP" altLang="en-US" sz="1600" dirty="0" smtClean="0">
                <a:solidFill>
                  <a:schemeClr val="bg1">
                    <a:lumMod val="65000"/>
                  </a:schemeClr>
                </a:solidFill>
              </a:rPr>
              <a:t>に統一する</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はシェルの中でも</a:t>
            </a:r>
            <a:r>
              <a:rPr kumimoji="1" lang="ja-JP" altLang="en-US" sz="1600" dirty="0" smtClean="0">
                <a:solidFill>
                  <a:srgbClr val="62BCE9"/>
                </a:solidFill>
              </a:rPr>
              <a:t>枯れた技術</a:t>
            </a:r>
            <a:r>
              <a:rPr kumimoji="1" lang="ja-JP" altLang="en-US" sz="1600" dirty="0" smtClean="0">
                <a:solidFill>
                  <a:schemeClr val="bg1">
                    <a:lumMod val="65000"/>
                  </a:schemeClr>
                </a:solidFill>
              </a:rPr>
              <a:t>であるし，</a:t>
            </a:r>
            <a:r>
              <a:rPr kumimoji="1" lang="en-US" altLang="ja-JP" sz="1600" dirty="0" smtClean="0">
                <a:solidFill>
                  <a:srgbClr val="62BCE9"/>
                </a:solidFill>
              </a:rPr>
              <a:t>GNU/Linux </a:t>
            </a:r>
            <a:r>
              <a:rPr kumimoji="1" lang="ja-JP" altLang="en-US" sz="1600" dirty="0" smtClean="0">
                <a:solidFill>
                  <a:srgbClr val="62BCE9"/>
                </a:solidFill>
              </a:rPr>
              <a:t>のデフォルトシェル</a:t>
            </a:r>
            <a:r>
              <a:rPr kumimoji="1" lang="ja-JP" altLang="en-US" sz="1600" dirty="0" smtClean="0">
                <a:solidFill>
                  <a:schemeClr val="bg1">
                    <a:lumMod val="65000"/>
                  </a:schemeClr>
                </a:solidFill>
              </a:rPr>
              <a:t>である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 系で書くことはあり得ない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ログインシェルには向くがシェルスクリプトとしてはクォリティが低い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58967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シェルはインタプリタだから</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ただし，</a:t>
            </a:r>
            <a:r>
              <a:rPr kumimoji="1" lang="en-US" altLang="ja-JP" sz="2000" dirty="0" smtClean="0">
                <a:solidFill>
                  <a:schemeClr val="bg1">
                    <a:lumMod val="65000"/>
                  </a:schemeClr>
                </a:solidFill>
              </a:rPr>
              <a:t>bash </a:t>
            </a:r>
            <a:r>
              <a:rPr kumimoji="1" lang="ja-JP" altLang="en-US" sz="2000" dirty="0" smtClean="0">
                <a:solidFill>
                  <a:schemeClr val="bg1">
                    <a:lumMod val="65000"/>
                  </a:schemeClr>
                </a:solidFill>
              </a:rPr>
              <a:t>で書くことを推奨する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移植性を考慮したら，</a:t>
            </a:r>
            <a:r>
              <a:rPr kumimoji="1" lang="en-US" altLang="ja-JP" sz="1600" dirty="0" smtClean="0">
                <a:solidFill>
                  <a:srgbClr val="62BCE9"/>
                </a:solidFill>
              </a:rPr>
              <a:t>POSIX</a:t>
            </a:r>
            <a:r>
              <a:rPr kumimoji="1" lang="ja-JP" altLang="en-US" sz="1600" dirty="0" smtClean="0">
                <a:solidFill>
                  <a:srgbClr val="62BCE9"/>
                </a:solidFill>
              </a:rPr>
              <a:t> </a:t>
            </a:r>
            <a:r>
              <a:rPr kumimoji="1" lang="en-US" altLang="ja-JP" sz="1600" dirty="0" err="1" smtClean="0">
                <a:solidFill>
                  <a:srgbClr val="62BCE9"/>
                </a:solidFill>
              </a:rPr>
              <a:t>sh</a:t>
            </a:r>
            <a:r>
              <a:rPr kumimoji="1" lang="en-US" altLang="ja-JP" sz="1600" dirty="0" smtClean="0">
                <a:solidFill>
                  <a:srgbClr val="62BCE9"/>
                </a:solidFill>
              </a:rPr>
              <a:t> </a:t>
            </a:r>
            <a:r>
              <a:rPr kumimoji="1" lang="ja-JP" altLang="en-US" sz="1600" dirty="0" smtClean="0">
                <a:solidFill>
                  <a:srgbClr val="62BCE9"/>
                </a:solidFill>
              </a:rPr>
              <a:t>が書くのがよい</a:t>
            </a:r>
            <a:r>
              <a:rPr kumimoji="1" lang="ja-JP" altLang="en-US" sz="1600" dirty="0" smtClean="0">
                <a:solidFill>
                  <a:schemeClr val="bg1">
                    <a:lumMod val="65000"/>
                  </a:schemeClr>
                </a:solidFill>
              </a:rPr>
              <a:t>が説明が必要になるので今回は省略して</a:t>
            </a:r>
            <a:r>
              <a:rPr kumimoji="1" lang="en-US" altLang="ja-JP" sz="1600" dirty="0" smtClean="0">
                <a:solidFill>
                  <a:schemeClr val="bg1">
                    <a:lumMod val="65000"/>
                  </a:schemeClr>
                </a:solidFill>
              </a:rPr>
              <a:t> bash </a:t>
            </a:r>
            <a:r>
              <a:rPr kumimoji="1" lang="ja-JP" altLang="en-US" sz="1600" dirty="0" smtClean="0">
                <a:solidFill>
                  <a:schemeClr val="bg1">
                    <a:lumMod val="65000"/>
                  </a:schemeClr>
                </a:solidFill>
              </a:rPr>
              <a:t>に統一する</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はシェルの中でも</a:t>
            </a:r>
            <a:r>
              <a:rPr kumimoji="1" lang="ja-JP" altLang="en-US" sz="1600" dirty="0" smtClean="0">
                <a:solidFill>
                  <a:srgbClr val="62BCE9"/>
                </a:solidFill>
              </a:rPr>
              <a:t>枯れた技術</a:t>
            </a:r>
            <a:r>
              <a:rPr kumimoji="1" lang="ja-JP" altLang="en-US" sz="1600" dirty="0" smtClean="0">
                <a:solidFill>
                  <a:schemeClr val="bg1">
                    <a:lumMod val="65000"/>
                  </a:schemeClr>
                </a:solidFill>
              </a:rPr>
              <a:t>であるし，</a:t>
            </a:r>
            <a:r>
              <a:rPr kumimoji="1" lang="en-US" altLang="ja-JP" sz="1600" dirty="0" smtClean="0">
                <a:solidFill>
                  <a:srgbClr val="62BCE9"/>
                </a:solidFill>
              </a:rPr>
              <a:t>GNU/Linux </a:t>
            </a:r>
            <a:r>
              <a:rPr kumimoji="1" lang="ja-JP" altLang="en-US" sz="1600" dirty="0" smtClean="0">
                <a:solidFill>
                  <a:srgbClr val="62BCE9"/>
                </a:solidFill>
              </a:rPr>
              <a:t>のデフォルトシェル</a:t>
            </a:r>
            <a:r>
              <a:rPr kumimoji="1" lang="ja-JP" altLang="en-US" sz="1600" dirty="0" smtClean="0">
                <a:solidFill>
                  <a:schemeClr val="bg1">
                    <a:lumMod val="65000"/>
                  </a:schemeClr>
                </a:solidFill>
              </a:rPr>
              <a:t>である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 系で書くことはあり得ない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ログインシェルには向くがシェルスクリプトとしてはクォリティが低い</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Z Shell</a:t>
            </a:r>
            <a:r>
              <a:rPr kumimoji="1" lang="ja-JP" altLang="en-US" sz="2000" dirty="0" smtClean="0">
                <a:solidFill>
                  <a:schemeClr val="bg1">
                    <a:lumMod val="65000"/>
                  </a:schemeClr>
                </a:solidFill>
              </a:rPr>
              <a:t> はあり得なくはないが移植性は二の次</a:t>
            </a: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8570656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シェルはインタプリタだから</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ただし，</a:t>
            </a:r>
            <a:r>
              <a:rPr kumimoji="1" lang="en-US" altLang="ja-JP" sz="2000" dirty="0" smtClean="0">
                <a:solidFill>
                  <a:schemeClr val="bg1">
                    <a:lumMod val="65000"/>
                  </a:schemeClr>
                </a:solidFill>
              </a:rPr>
              <a:t>bash </a:t>
            </a:r>
            <a:r>
              <a:rPr kumimoji="1" lang="ja-JP" altLang="en-US" sz="2000" dirty="0" smtClean="0">
                <a:solidFill>
                  <a:schemeClr val="bg1">
                    <a:lumMod val="65000"/>
                  </a:schemeClr>
                </a:solidFill>
              </a:rPr>
              <a:t>で書くことを推奨する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移植性を考慮したら，</a:t>
            </a:r>
            <a:r>
              <a:rPr kumimoji="1" lang="en-US" altLang="ja-JP" sz="1600" dirty="0" smtClean="0">
                <a:solidFill>
                  <a:srgbClr val="62BCE9"/>
                </a:solidFill>
              </a:rPr>
              <a:t>POSIX</a:t>
            </a:r>
            <a:r>
              <a:rPr kumimoji="1" lang="ja-JP" altLang="en-US" sz="1600" dirty="0" smtClean="0">
                <a:solidFill>
                  <a:srgbClr val="62BCE9"/>
                </a:solidFill>
              </a:rPr>
              <a:t> </a:t>
            </a:r>
            <a:r>
              <a:rPr kumimoji="1" lang="en-US" altLang="ja-JP" sz="1600" dirty="0" err="1" smtClean="0">
                <a:solidFill>
                  <a:srgbClr val="62BCE9"/>
                </a:solidFill>
              </a:rPr>
              <a:t>sh</a:t>
            </a:r>
            <a:r>
              <a:rPr kumimoji="1" lang="en-US" altLang="ja-JP" sz="1600" dirty="0" smtClean="0">
                <a:solidFill>
                  <a:srgbClr val="62BCE9"/>
                </a:solidFill>
              </a:rPr>
              <a:t> </a:t>
            </a:r>
            <a:r>
              <a:rPr kumimoji="1" lang="ja-JP" altLang="en-US" sz="1600" dirty="0" smtClean="0">
                <a:solidFill>
                  <a:srgbClr val="62BCE9"/>
                </a:solidFill>
              </a:rPr>
              <a:t>が書くのがよい</a:t>
            </a:r>
            <a:r>
              <a:rPr kumimoji="1" lang="ja-JP" altLang="en-US" sz="1600" dirty="0" smtClean="0">
                <a:solidFill>
                  <a:schemeClr val="bg1">
                    <a:lumMod val="65000"/>
                  </a:schemeClr>
                </a:solidFill>
              </a:rPr>
              <a:t>が説明が必要になるので今回は省略して</a:t>
            </a:r>
            <a:r>
              <a:rPr kumimoji="1" lang="en-US" altLang="ja-JP" sz="1600" dirty="0" smtClean="0">
                <a:solidFill>
                  <a:schemeClr val="bg1">
                    <a:lumMod val="65000"/>
                  </a:schemeClr>
                </a:solidFill>
              </a:rPr>
              <a:t> bash </a:t>
            </a:r>
            <a:r>
              <a:rPr kumimoji="1" lang="ja-JP" altLang="en-US" sz="1600" dirty="0" smtClean="0">
                <a:solidFill>
                  <a:schemeClr val="bg1">
                    <a:lumMod val="65000"/>
                  </a:schemeClr>
                </a:solidFill>
              </a:rPr>
              <a:t>に統一する</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はシェルの中でも</a:t>
            </a:r>
            <a:r>
              <a:rPr kumimoji="1" lang="ja-JP" altLang="en-US" sz="1600" dirty="0" smtClean="0">
                <a:solidFill>
                  <a:srgbClr val="62BCE9"/>
                </a:solidFill>
              </a:rPr>
              <a:t>枯れた技術</a:t>
            </a:r>
            <a:r>
              <a:rPr kumimoji="1" lang="ja-JP" altLang="en-US" sz="1600" dirty="0" smtClean="0">
                <a:solidFill>
                  <a:schemeClr val="bg1">
                    <a:lumMod val="65000"/>
                  </a:schemeClr>
                </a:solidFill>
              </a:rPr>
              <a:t>であるし，</a:t>
            </a:r>
            <a:r>
              <a:rPr kumimoji="1" lang="en-US" altLang="ja-JP" sz="1600" dirty="0" smtClean="0">
                <a:solidFill>
                  <a:srgbClr val="62BCE9"/>
                </a:solidFill>
              </a:rPr>
              <a:t>GNU/Linux </a:t>
            </a:r>
            <a:r>
              <a:rPr kumimoji="1" lang="ja-JP" altLang="en-US" sz="1600" dirty="0" smtClean="0">
                <a:solidFill>
                  <a:srgbClr val="62BCE9"/>
                </a:solidFill>
              </a:rPr>
              <a:t>のデフォルトシェル</a:t>
            </a:r>
            <a:r>
              <a:rPr kumimoji="1" lang="ja-JP" altLang="en-US" sz="1600" dirty="0" smtClean="0">
                <a:solidFill>
                  <a:schemeClr val="bg1">
                    <a:lumMod val="65000"/>
                  </a:schemeClr>
                </a:solidFill>
              </a:rPr>
              <a:t>である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 系で書くことはあり得ない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ログインシェルには向くがシェルスクリプトとしてはクォリティが低い</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Z Shell</a:t>
            </a:r>
            <a:r>
              <a:rPr kumimoji="1" lang="ja-JP" altLang="en-US" sz="2000" dirty="0" smtClean="0">
                <a:solidFill>
                  <a:schemeClr val="bg1">
                    <a:lumMod val="65000"/>
                  </a:schemeClr>
                </a:solidFill>
              </a:rPr>
              <a:t> はあり得なくはないが移植性は二の次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よりも高機能な操作や文字列処理が可能</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29187654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シェルスクリプトの種類</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シェルの数だけシェルスクリプトを書くことができる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シェルはインタプリタだから</a:t>
            </a:r>
            <a:endParaRPr kumimoji="1" lang="en-US" altLang="ja-JP" sz="1600" dirty="0" smtClean="0">
              <a:solidFill>
                <a:schemeClr val="bg1">
                  <a:lumMod val="65000"/>
                </a:schemeClr>
              </a:solidFill>
            </a:endParaRPr>
          </a:p>
          <a:p>
            <a:r>
              <a:rPr kumimoji="1" lang="ja-JP" altLang="en-US" sz="2000" dirty="0" smtClean="0">
                <a:solidFill>
                  <a:schemeClr val="bg1">
                    <a:lumMod val="65000"/>
                  </a:schemeClr>
                </a:solidFill>
              </a:rPr>
              <a:t>ただし，</a:t>
            </a:r>
            <a:r>
              <a:rPr kumimoji="1" lang="en-US" altLang="ja-JP" sz="2000" dirty="0" smtClean="0">
                <a:solidFill>
                  <a:schemeClr val="bg1">
                    <a:lumMod val="65000"/>
                  </a:schemeClr>
                </a:solidFill>
              </a:rPr>
              <a:t>bash </a:t>
            </a:r>
            <a:r>
              <a:rPr kumimoji="1" lang="ja-JP" altLang="en-US" sz="2000" dirty="0" smtClean="0">
                <a:solidFill>
                  <a:schemeClr val="bg1">
                    <a:lumMod val="65000"/>
                  </a:schemeClr>
                </a:solidFill>
              </a:rPr>
              <a:t>で書くことを推奨する</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移植性を考慮したら，</a:t>
            </a:r>
            <a:r>
              <a:rPr kumimoji="1" lang="en-US" altLang="ja-JP" sz="1600" dirty="0" smtClean="0">
                <a:solidFill>
                  <a:srgbClr val="62BCE9"/>
                </a:solidFill>
              </a:rPr>
              <a:t>POSIX</a:t>
            </a:r>
            <a:r>
              <a:rPr kumimoji="1" lang="ja-JP" altLang="en-US" sz="1600" dirty="0" smtClean="0">
                <a:solidFill>
                  <a:srgbClr val="62BCE9"/>
                </a:solidFill>
              </a:rPr>
              <a:t> </a:t>
            </a:r>
            <a:r>
              <a:rPr kumimoji="1" lang="en-US" altLang="ja-JP" sz="1600" dirty="0" err="1" smtClean="0">
                <a:solidFill>
                  <a:srgbClr val="62BCE9"/>
                </a:solidFill>
              </a:rPr>
              <a:t>sh</a:t>
            </a:r>
            <a:r>
              <a:rPr kumimoji="1" lang="en-US" altLang="ja-JP" sz="1600" dirty="0" smtClean="0">
                <a:solidFill>
                  <a:srgbClr val="62BCE9"/>
                </a:solidFill>
              </a:rPr>
              <a:t> </a:t>
            </a:r>
            <a:r>
              <a:rPr kumimoji="1" lang="ja-JP" altLang="en-US" sz="1600" dirty="0" smtClean="0">
                <a:solidFill>
                  <a:srgbClr val="62BCE9"/>
                </a:solidFill>
              </a:rPr>
              <a:t>が書くのがよい</a:t>
            </a:r>
            <a:r>
              <a:rPr kumimoji="1" lang="ja-JP" altLang="en-US" sz="1600" dirty="0" smtClean="0">
                <a:solidFill>
                  <a:schemeClr val="bg1">
                    <a:lumMod val="65000"/>
                  </a:schemeClr>
                </a:solidFill>
              </a:rPr>
              <a:t>が説明が必要になるので今回は省略して</a:t>
            </a:r>
            <a:r>
              <a:rPr kumimoji="1" lang="en-US" altLang="ja-JP" sz="1600" dirty="0" smtClean="0">
                <a:solidFill>
                  <a:schemeClr val="bg1">
                    <a:lumMod val="65000"/>
                  </a:schemeClr>
                </a:solidFill>
              </a:rPr>
              <a:t> bash </a:t>
            </a:r>
            <a:r>
              <a:rPr kumimoji="1" lang="ja-JP" altLang="en-US" sz="1600" dirty="0" smtClean="0">
                <a:solidFill>
                  <a:schemeClr val="bg1">
                    <a:lumMod val="65000"/>
                  </a:schemeClr>
                </a:solidFill>
              </a:rPr>
              <a:t>に統一する</a:t>
            </a:r>
            <a:endParaRPr kumimoji="1" lang="en-US" altLang="ja-JP" sz="16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はシェルの中でも</a:t>
            </a:r>
            <a:r>
              <a:rPr kumimoji="1" lang="ja-JP" altLang="en-US" sz="1600" dirty="0" smtClean="0">
                <a:solidFill>
                  <a:srgbClr val="62BCE9"/>
                </a:solidFill>
              </a:rPr>
              <a:t>枯れた技術</a:t>
            </a:r>
            <a:r>
              <a:rPr kumimoji="1" lang="ja-JP" altLang="en-US" sz="1600" dirty="0" smtClean="0">
                <a:solidFill>
                  <a:schemeClr val="bg1">
                    <a:lumMod val="65000"/>
                  </a:schemeClr>
                </a:solidFill>
              </a:rPr>
              <a:t>であるし，</a:t>
            </a:r>
            <a:r>
              <a:rPr kumimoji="1" lang="en-US" altLang="ja-JP" sz="1600" dirty="0" smtClean="0">
                <a:solidFill>
                  <a:srgbClr val="62BCE9"/>
                </a:solidFill>
              </a:rPr>
              <a:t>GNU/Linux </a:t>
            </a:r>
            <a:r>
              <a:rPr kumimoji="1" lang="ja-JP" altLang="en-US" sz="1600" dirty="0" smtClean="0">
                <a:solidFill>
                  <a:srgbClr val="62BCE9"/>
                </a:solidFill>
              </a:rPr>
              <a:t>のデフォルトシェル</a:t>
            </a:r>
            <a:r>
              <a:rPr kumimoji="1" lang="ja-JP" altLang="en-US" sz="1600" dirty="0" smtClean="0">
                <a:solidFill>
                  <a:schemeClr val="bg1">
                    <a:lumMod val="65000"/>
                  </a:schemeClr>
                </a:solidFill>
              </a:rPr>
              <a:t>である</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C</a:t>
            </a:r>
            <a:r>
              <a:rPr kumimoji="1" lang="ja-JP" altLang="en-US" sz="2000" dirty="0" smtClean="0">
                <a:solidFill>
                  <a:schemeClr val="bg1">
                    <a:lumMod val="65000"/>
                  </a:schemeClr>
                </a:solidFill>
              </a:rPr>
              <a:t> </a:t>
            </a:r>
            <a:r>
              <a:rPr kumimoji="1" lang="en-US" altLang="ja-JP" sz="2000" dirty="0" smtClean="0">
                <a:solidFill>
                  <a:schemeClr val="bg1">
                    <a:lumMod val="65000"/>
                  </a:schemeClr>
                </a:solidFill>
              </a:rPr>
              <a:t>Shell</a:t>
            </a:r>
            <a:r>
              <a:rPr kumimoji="1" lang="ja-JP" altLang="en-US" sz="2000" dirty="0" smtClean="0">
                <a:solidFill>
                  <a:schemeClr val="bg1">
                    <a:lumMod val="65000"/>
                  </a:schemeClr>
                </a:solidFill>
              </a:rPr>
              <a:t> 系で書くことはあり得ない</a:t>
            </a:r>
            <a:endParaRPr kumimoji="1" lang="en-US" altLang="ja-JP" sz="2000" dirty="0" smtClean="0">
              <a:solidFill>
                <a:schemeClr val="bg1">
                  <a:lumMod val="65000"/>
                </a:schemeClr>
              </a:solidFill>
            </a:endParaRPr>
          </a:p>
          <a:p>
            <a:pPr lvl="1"/>
            <a:r>
              <a:rPr kumimoji="1" lang="ja-JP" altLang="en-US" sz="1600" dirty="0" smtClean="0">
                <a:solidFill>
                  <a:schemeClr val="bg1">
                    <a:lumMod val="65000"/>
                  </a:schemeClr>
                </a:solidFill>
              </a:rPr>
              <a:t>ログインシェルには向くがシェルスクリプトとしてはクォリティが低い</a:t>
            </a:r>
            <a:endParaRPr kumimoji="1" lang="en-US" altLang="ja-JP" sz="1600" dirty="0" smtClean="0">
              <a:solidFill>
                <a:schemeClr val="bg1">
                  <a:lumMod val="65000"/>
                </a:schemeClr>
              </a:solidFill>
            </a:endParaRPr>
          </a:p>
          <a:p>
            <a:r>
              <a:rPr kumimoji="1" lang="en-US" altLang="ja-JP" sz="2000" dirty="0" smtClean="0">
                <a:solidFill>
                  <a:schemeClr val="bg1">
                    <a:lumMod val="65000"/>
                  </a:schemeClr>
                </a:solidFill>
              </a:rPr>
              <a:t>Z Shell</a:t>
            </a:r>
            <a:r>
              <a:rPr kumimoji="1" lang="ja-JP" altLang="en-US" sz="2000" dirty="0" smtClean="0">
                <a:solidFill>
                  <a:schemeClr val="bg1">
                    <a:lumMod val="65000"/>
                  </a:schemeClr>
                </a:solidFill>
              </a:rPr>
              <a:t> はあり得なくはないが移植性は二の次</a:t>
            </a:r>
            <a:endParaRPr kumimoji="1" lang="en-US" altLang="ja-JP" sz="2000" dirty="0" smtClean="0">
              <a:solidFill>
                <a:schemeClr val="bg1">
                  <a:lumMod val="65000"/>
                </a:schemeClr>
              </a:solidFill>
            </a:endParaRPr>
          </a:p>
          <a:p>
            <a:pPr lvl="1"/>
            <a:r>
              <a:rPr kumimoji="1" lang="en-US" altLang="ja-JP" sz="1600" dirty="0">
                <a:solidFill>
                  <a:schemeClr val="bg1">
                    <a:lumMod val="65000"/>
                  </a:schemeClr>
                </a:solidFill>
              </a:rPr>
              <a:t>b</a:t>
            </a:r>
            <a:r>
              <a:rPr kumimoji="1" lang="en-US" altLang="ja-JP" sz="1600" dirty="0" smtClean="0">
                <a:solidFill>
                  <a:schemeClr val="bg1">
                    <a:lumMod val="65000"/>
                  </a:schemeClr>
                </a:solidFill>
              </a:rPr>
              <a:t>ash </a:t>
            </a:r>
            <a:r>
              <a:rPr kumimoji="1" lang="ja-JP" altLang="en-US" sz="1600" dirty="0" smtClean="0">
                <a:solidFill>
                  <a:schemeClr val="bg1">
                    <a:lumMod val="65000"/>
                  </a:schemeClr>
                </a:solidFill>
              </a:rPr>
              <a:t>よりも高機能な操作や文字列処理が可能</a:t>
            </a:r>
            <a:endParaRPr kumimoji="1" lang="en-US" altLang="ja-JP" sz="1600" dirty="0" smtClean="0">
              <a:solidFill>
                <a:schemeClr val="bg1">
                  <a:lumMod val="65000"/>
                </a:schemeClr>
              </a:solidFill>
            </a:endParaRPr>
          </a:p>
          <a:p>
            <a:pPr lvl="1"/>
            <a:r>
              <a:rPr kumimoji="1" lang="ja-JP" altLang="en-US" sz="1600" dirty="0" smtClean="0">
                <a:solidFill>
                  <a:schemeClr val="bg1">
                    <a:lumMod val="65000"/>
                  </a:schemeClr>
                </a:solidFill>
              </a:rPr>
              <a:t>ただし，まだまだインストールされていない環境も多い</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9135891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Tree>
    <p:extLst>
      <p:ext uri="{BB962C8B-B14F-4D97-AF65-F5344CB8AC3E}">
        <p14:creationId xmlns:p14="http://schemas.microsoft.com/office/powerpoint/2010/main" val="42253274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シェルの基本機能</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制御文と</a:t>
            </a:r>
            <a:r>
              <a:rPr kumimoji="1" lang="en-US" altLang="ja-JP" sz="2000" dirty="0" smtClean="0">
                <a:solidFill>
                  <a:schemeClr val="bg1">
                    <a:lumMod val="65000"/>
                  </a:schemeClr>
                </a:solidFill>
              </a:rPr>
              <a:t> test </a:t>
            </a:r>
            <a:r>
              <a:rPr kumimoji="1" lang="ja-JP" altLang="en-US" sz="2000" dirty="0" smtClean="0">
                <a:solidFill>
                  <a:schemeClr val="bg1">
                    <a:lumMod val="65000"/>
                  </a:schemeClr>
                </a:solidFill>
              </a:rPr>
              <a:t>コマンド</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シェルの組み込みコマンド</a:t>
            </a:r>
            <a:endParaRPr kumimoji="1" lang="en-US" altLang="ja-JP" sz="2000" dirty="0" smtClean="0">
              <a:solidFill>
                <a:schemeClr val="bg1">
                  <a:lumMod val="65000"/>
                </a:schemeClr>
              </a:solidFill>
            </a:endParaRPr>
          </a:p>
          <a:p>
            <a:r>
              <a:rPr kumimoji="1" lang="ja-JP" altLang="en-US" sz="2000" dirty="0" smtClean="0">
                <a:solidFill>
                  <a:schemeClr val="bg1">
                    <a:lumMod val="65000"/>
                  </a:schemeClr>
                </a:solidFill>
              </a:rPr>
              <a:t>変数と関数</a:t>
            </a:r>
            <a:endParaRPr kumimoji="1" lang="en-US" altLang="ja-JP" sz="2000" dirty="0" smtClean="0">
              <a:solidFill>
                <a:schemeClr val="bg1">
                  <a:lumMod val="6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2095854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シェルスクリプトの文法</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シェルの基本機能</a:t>
            </a:r>
            <a:endParaRPr kumimoji="1" lang="en-US" altLang="ja-JP" sz="2000" dirty="0" smtClean="0">
              <a:solidFill>
                <a:schemeClr val="bg1">
                  <a:lumMod val="65000"/>
                </a:schemeClr>
              </a:solidFill>
            </a:endParaRPr>
          </a:p>
          <a:p>
            <a:r>
              <a:rPr kumimoji="1" lang="ja-JP" altLang="en-US" sz="2000" dirty="0" smtClean="0">
                <a:solidFill>
                  <a:schemeClr val="tx1">
                    <a:lumMod val="75000"/>
                    <a:lumOff val="25000"/>
                  </a:schemeClr>
                </a:solidFill>
              </a:rPr>
              <a:t>制御文と</a:t>
            </a:r>
            <a:r>
              <a:rPr kumimoji="1" lang="en-US" altLang="ja-JP" sz="2000" dirty="0" smtClean="0">
                <a:solidFill>
                  <a:schemeClr val="tx1">
                    <a:lumMod val="75000"/>
                    <a:lumOff val="25000"/>
                  </a:schemeClr>
                </a:solidFill>
              </a:rPr>
              <a:t> test </a:t>
            </a:r>
            <a:r>
              <a:rPr kumimoji="1" lang="ja-JP" altLang="en-US" sz="2000" dirty="0" smtClean="0">
                <a:solidFill>
                  <a:schemeClr val="tx1">
                    <a:lumMod val="75000"/>
                    <a:lumOff val="25000"/>
                  </a:schemeClr>
                </a:solidFill>
              </a:rPr>
              <a:t>コマンド</a:t>
            </a:r>
            <a:endParaRPr kumimoji="1" lang="en-US" altLang="ja-JP" sz="2000" dirty="0" smtClean="0">
              <a:solidFill>
                <a:schemeClr val="tx1">
                  <a:lumMod val="75000"/>
                  <a:lumOff val="25000"/>
                </a:schemeClr>
              </a:solidFill>
            </a:endParaRPr>
          </a:p>
          <a:p>
            <a:r>
              <a:rPr kumimoji="1" lang="ja-JP" altLang="en-US" sz="2000" dirty="0" smtClean="0">
                <a:solidFill>
                  <a:schemeClr val="tx1">
                    <a:lumMod val="75000"/>
                    <a:lumOff val="25000"/>
                  </a:schemeClr>
                </a:solidFill>
              </a:rPr>
              <a:t>シェルの組み込みコマンド</a:t>
            </a:r>
            <a:endParaRPr kumimoji="1" lang="en-US" altLang="ja-JP" sz="2000" dirty="0" smtClean="0">
              <a:solidFill>
                <a:schemeClr val="tx1">
                  <a:lumMod val="75000"/>
                  <a:lumOff val="25000"/>
                </a:schemeClr>
              </a:solidFill>
            </a:endParaRPr>
          </a:p>
          <a:p>
            <a:r>
              <a:rPr kumimoji="1" lang="ja-JP" altLang="en-US" sz="2000" dirty="0" smtClean="0">
                <a:solidFill>
                  <a:schemeClr val="tx1">
                    <a:lumMod val="75000"/>
                    <a:lumOff val="25000"/>
                  </a:schemeClr>
                </a:solidFill>
              </a:rPr>
              <a:t>変数と関数</a:t>
            </a:r>
            <a:endParaRPr kumimoji="1" lang="en-US" altLang="ja-JP" sz="2000" dirty="0" smtClean="0">
              <a:solidFill>
                <a:schemeClr val="tx1">
                  <a:lumMod val="75000"/>
                  <a:lumOff val="25000"/>
                </a:schemeClr>
              </a:solidFill>
            </a:endParaRPr>
          </a:p>
          <a:p>
            <a:pPr marL="0" indent="0">
              <a:buNone/>
            </a:pPr>
            <a:endParaRPr kumimoji="1" lang="en-US" altLang="ja-JP" sz="2000" dirty="0" smtClean="0">
              <a:solidFill>
                <a:schemeClr val="bg1">
                  <a:lumMod val="65000"/>
                </a:schemeClr>
              </a:solidFill>
            </a:endParaRPr>
          </a:p>
        </p:txBody>
      </p:sp>
    </p:spTree>
    <p:extLst>
      <p:ext uri="{BB962C8B-B14F-4D97-AF65-F5344CB8AC3E}">
        <p14:creationId xmlns:p14="http://schemas.microsoft.com/office/powerpoint/2010/main" val="15714803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シェルの基本機能</a:t>
            </a:r>
            <a:endParaRPr kumimoji="1" lang="ja-JP" altLang="en-US" sz="3200" dirty="0">
              <a:solidFill>
                <a:srgbClr val="FF8000"/>
              </a:solidFill>
            </a:endParaRPr>
          </a:p>
        </p:txBody>
      </p:sp>
    </p:spTree>
    <p:extLst>
      <p:ext uri="{BB962C8B-B14F-4D97-AF65-F5344CB8AC3E}">
        <p14:creationId xmlns:p14="http://schemas.microsoft.com/office/powerpoint/2010/main" val="30758125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シェルの基本機能</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12285450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a:spLocks/>
          </p:cNvSpPr>
          <p:nvPr/>
        </p:nvSpPr>
        <p:spPr>
          <a:xfrm>
            <a:off x="0" y="0"/>
            <a:ext cx="9144000" cy="5143500"/>
          </a:xfrm>
          <a:prstGeom prst="rect">
            <a:avLst/>
          </a:prstGeom>
          <a:solidFill>
            <a:schemeClr val="tx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dirty="0" smtClean="0"/>
          </a:p>
        </p:txBody>
      </p:sp>
      <p:sp>
        <p:nvSpPr>
          <p:cNvPr id="2" name="タイトル 1"/>
          <p:cNvSpPr>
            <a:spLocks noGrp="1"/>
          </p:cNvSpPr>
          <p:nvPr>
            <p:ph type="title"/>
          </p:nvPr>
        </p:nvSpPr>
        <p:spPr>
          <a:xfrm>
            <a:off x="457200" y="205980"/>
            <a:ext cx="8229600" cy="633776"/>
          </a:xfrm>
        </p:spPr>
        <p:txBody>
          <a:bodyPr>
            <a:normAutofit/>
          </a:bodyPr>
          <a:lstStyle/>
          <a:p>
            <a:pPr algn="l"/>
            <a:r>
              <a:rPr kumimoji="1" lang="ja-JP" altLang="en-US" sz="3200" dirty="0" smtClean="0">
                <a:solidFill>
                  <a:srgbClr val="FF8000"/>
                </a:solidFill>
              </a:rPr>
              <a:t>変数</a:t>
            </a:r>
            <a:endParaRPr kumimoji="1" lang="ja-JP" altLang="en-US" sz="3200" dirty="0">
              <a:solidFill>
                <a:srgbClr val="FF8000"/>
              </a:solidFill>
            </a:endParaRPr>
          </a:p>
        </p:txBody>
      </p:sp>
      <p:sp>
        <p:nvSpPr>
          <p:cNvPr id="3" name="コンテンツ プレースホルダー 2"/>
          <p:cNvSpPr>
            <a:spLocks noGrp="1"/>
          </p:cNvSpPr>
          <p:nvPr>
            <p:ph idx="1"/>
          </p:nvPr>
        </p:nvSpPr>
        <p:spPr>
          <a:xfrm>
            <a:off x="457200" y="976215"/>
            <a:ext cx="8229600" cy="3957346"/>
          </a:xfrm>
        </p:spPr>
        <p:txBody>
          <a:bodyPr>
            <a:normAutofit/>
          </a:bodyPr>
          <a:lstStyle/>
          <a:p>
            <a:r>
              <a:rPr kumimoji="1" lang="ja-JP" altLang="en-US" sz="2000" dirty="0" smtClean="0">
                <a:solidFill>
                  <a:schemeClr val="bg1">
                    <a:lumMod val="65000"/>
                  </a:schemeClr>
                </a:solidFill>
              </a:rPr>
              <a:t>変数名</a:t>
            </a:r>
            <a:endParaRPr kumimoji="1" lang="en-US" altLang="ja-JP" sz="1600" dirty="0" smtClean="0">
              <a:solidFill>
                <a:schemeClr val="bg1">
                  <a:lumMod val="65000"/>
                </a:schemeClr>
              </a:solidFill>
            </a:endParaRPr>
          </a:p>
        </p:txBody>
      </p:sp>
    </p:spTree>
    <p:extLst>
      <p:ext uri="{BB962C8B-B14F-4D97-AF65-F5344CB8AC3E}">
        <p14:creationId xmlns:p14="http://schemas.microsoft.com/office/powerpoint/2010/main" val="3816254671"/>
      </p:ext>
    </p:extLst>
  </p:cSld>
  <p:clrMapOvr>
    <a:masterClrMapping/>
  </p:clrMapOvr>
</p:sld>
</file>

<file path=ppt/theme/theme1.xml><?xml version="1.0" encoding="utf-8"?>
<a:theme xmlns:a="http://schemas.openxmlformats.org/drawingml/2006/main" name="Office Theme">
  <a:themeElements>
    <a:clrScheme name="スカイ">
      <a:dk1>
        <a:sysClr val="windowText" lastClr="000000"/>
      </a:dk1>
      <a:lt1>
        <a:sysClr val="window" lastClr="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FFDE26"/>
      </a:hlink>
      <a:folHlink>
        <a:srgbClr val="DEBE00"/>
      </a:folHlink>
    </a:clrScheme>
    <a:fontScheme name="Office クラシック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1353</TotalTime>
  <Words>12543</Words>
  <Application>Microsoft Macintosh PowerPoint</Application>
  <PresentationFormat>画面に合わせる (16:9)</PresentationFormat>
  <Paragraphs>2300</Paragraphs>
  <Slides>356</Slides>
  <Notes>1</Notes>
  <HiddenSlides>0</HiddenSlides>
  <MMClips>0</MMClips>
  <ScaleCrop>false</ScaleCrop>
  <HeadingPairs>
    <vt:vector size="4" baseType="variant">
      <vt:variant>
        <vt:lpstr>テーマ</vt:lpstr>
      </vt:variant>
      <vt:variant>
        <vt:i4>1</vt:i4>
      </vt:variant>
      <vt:variant>
        <vt:lpstr>スライド タイトル</vt:lpstr>
      </vt:variant>
      <vt:variant>
        <vt:i4>356</vt:i4>
      </vt:variant>
    </vt:vector>
  </HeadingPairs>
  <TitlesOfParts>
    <vt:vector size="357" baseType="lpstr">
      <vt:lpstr>Office Theme</vt:lpstr>
      <vt:lpstr>Shell Scripting</vt:lpstr>
      <vt:lpstr>BABAROT</vt:lpstr>
      <vt:lpstr>BABAROT</vt:lpstr>
      <vt:lpstr>PowerPoint プレゼンテーション</vt:lpstr>
      <vt:lpstr>シェルとは</vt:lpstr>
      <vt:lpstr>シェルとは</vt:lpstr>
      <vt:lpstr>シェルとは</vt:lpstr>
      <vt:lpstr>シェルとは</vt:lpstr>
      <vt:lpstr>シェルとは</vt:lpstr>
      <vt:lpstr>シェルとは</vt:lpstr>
      <vt:lpstr>シェルとは</vt:lpstr>
      <vt:lpstr>シェルとは</vt:lpstr>
      <vt:lpstr>シェルとは</vt:lpstr>
      <vt:lpstr>シェルとは</vt:lpstr>
      <vt:lpstr>シェルの歴史</vt:lpstr>
      <vt:lpstr>シェルの歴史</vt:lpstr>
      <vt:lpstr>シェルの歴史</vt:lpstr>
      <vt:lpstr>シェルの歴史</vt:lpstr>
      <vt:lpstr>シェルの種類</vt:lpstr>
      <vt:lpstr>シェルの種類</vt:lpstr>
      <vt:lpstr>シェルの種類</vt:lpstr>
      <vt:lpstr>シェルの種類</vt:lpstr>
      <vt:lpstr>シェルの種類</vt:lpstr>
      <vt:lpstr>シェルの種類</vt:lpstr>
      <vt:lpstr>シェルの種類</vt:lpstr>
      <vt:lpstr>シェルの種類</vt:lpstr>
      <vt:lpstr>シェルの種類</vt:lpstr>
      <vt:lpstr>シェルの種類</vt:lpstr>
      <vt:lpstr>シェルの種類</vt:lpstr>
      <vt:lpstr>シェルの種類</vt:lpstr>
      <vt:lpstr>ログインシェル</vt:lpstr>
      <vt:lpstr>ログインシェル</vt:lpstr>
      <vt:lpstr>ログインシェル</vt:lpstr>
      <vt:lpstr>ログインシェル</vt:lpstr>
      <vt:lpstr>ログインシェル</vt:lpstr>
      <vt:lpstr>ログインシェル</vt:lpstr>
      <vt:lpstr>ログインシェル</vt:lpstr>
      <vt:lpstr>ログインシェル</vt:lpstr>
      <vt:lpstr>シェルの機能</vt:lpstr>
      <vt:lpstr>シェルの機能</vt:lpstr>
      <vt:lpstr>シェルの機能</vt:lpstr>
      <vt:lpstr>シェルの機能</vt:lpstr>
      <vt:lpstr>シェルの機能</vt:lpstr>
      <vt:lpstr>シェルの機能</vt:lpstr>
      <vt:lpstr>シェルの機能</vt:lpstr>
      <vt:lpstr>シェルの機能</vt:lpstr>
      <vt:lpstr>シェルの機能</vt:lpstr>
      <vt:lpstr>シェルの機能</vt:lpstr>
      <vt:lpstr>シェルの機能</vt:lpstr>
      <vt:lpstr>シェルの機能</vt:lpstr>
      <vt:lpstr>シェルの機能</vt:lpstr>
      <vt:lpstr>シェルの機能</vt:lpstr>
      <vt:lpstr>シェルの機能</vt:lpstr>
      <vt:lpstr>シェルスクリプト</vt:lpstr>
      <vt:lpstr>シェルスクリプト</vt:lpstr>
      <vt:lpstr>シェルスクリプト</vt:lpstr>
      <vt:lpstr>シェルスクリプト</vt:lpstr>
      <vt:lpstr>シェルスクリプト</vt:lpstr>
      <vt:lpstr>シェルスクリプト</vt:lpstr>
      <vt:lpstr>シェルスクリプト</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シェルスクリプトの特徴</vt:lpstr>
      <vt:lpstr>シェルスクリプトの種類</vt:lpstr>
      <vt:lpstr>シェルスクリプトの種類</vt:lpstr>
      <vt:lpstr>シェルスクリプトの種類</vt:lpstr>
      <vt:lpstr>シェルスクリプトの種類</vt:lpstr>
      <vt:lpstr>シェルスクリプトの種類</vt:lpstr>
      <vt:lpstr>シェルスクリプトの種類</vt:lpstr>
      <vt:lpstr>シェルスクリプトの種類</vt:lpstr>
      <vt:lpstr>シェルスクリプトの種類</vt:lpstr>
      <vt:lpstr>シェルスクリプトの種類</vt:lpstr>
      <vt:lpstr>シェルスクリプトの種類</vt:lpstr>
      <vt:lpstr>シェルスクリプトの種類</vt:lpstr>
      <vt:lpstr>シェルスクリプトの文法</vt:lpstr>
      <vt:lpstr>シェルスクリプトの文法</vt:lpstr>
      <vt:lpstr>シェルスクリプトの文法</vt:lpstr>
      <vt:lpstr>シェルの基本機能</vt:lpstr>
      <vt:lpstr>シェルの基本機能</vt:lpstr>
      <vt:lpstr>変数</vt:lpstr>
      <vt:lpstr>変数</vt:lpstr>
      <vt:lpstr>変数</vt:lpstr>
      <vt:lpstr>変数</vt:lpstr>
      <vt:lpstr>変数</vt:lpstr>
      <vt:lpstr>変数</vt:lpstr>
      <vt:lpstr>変数</vt:lpstr>
      <vt:lpstr>変数</vt:lpstr>
      <vt:lpstr>変数</vt:lpstr>
      <vt:lpstr>変数</vt:lpstr>
      <vt:lpstr>変数</vt:lpstr>
      <vt:lpstr>変数</vt:lpstr>
      <vt:lpstr>変数</vt:lpstr>
      <vt:lpstr>変数</vt:lpstr>
      <vt:lpstr>変数</vt:lpstr>
      <vt:lpstr>変数</vt:lpstr>
      <vt:lpstr>変数</vt:lpstr>
      <vt:lpstr>変数</vt:lpstr>
      <vt:lpstr>シェルの基本機能</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標準ストリーム</vt:lpstr>
      <vt:lpstr>シェルの基本機能</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リダイレクション</vt:lpstr>
      <vt:lpstr>シェルの基本機能</vt:lpstr>
      <vt:lpstr>パイプ</vt:lpstr>
      <vt:lpstr>パイプ</vt:lpstr>
      <vt:lpstr>パイプ</vt:lpstr>
      <vt:lpstr>パイプ</vt:lpstr>
      <vt:lpstr>パイプ</vt:lpstr>
      <vt:lpstr>パイプ</vt:lpstr>
      <vt:lpstr>パイプ</vt:lpstr>
      <vt:lpstr>パイプ</vt:lpstr>
      <vt:lpstr>パイプ</vt:lpstr>
      <vt:lpstr>パイプ</vt:lpstr>
      <vt:lpstr>パイプ</vt:lpstr>
      <vt:lpstr>パイプ</vt:lpstr>
      <vt:lpstr>パイプ</vt:lpstr>
      <vt:lpstr>パイプ</vt:lpstr>
      <vt:lpstr>パイプ</vt:lpstr>
      <vt:lpstr>シェルの基本機能</vt:lpstr>
      <vt:lpstr>メタキャラクタ</vt:lpstr>
      <vt:lpstr>メタキャラクタ</vt:lpstr>
      <vt:lpstr>メタキャラクタ</vt:lpstr>
      <vt:lpstr>メタキャラクタ</vt:lpstr>
      <vt:lpstr>シェルスクリプトの文法</vt:lpstr>
      <vt:lpstr>シェルスクリプトの文法</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制御文と test コマンド</vt:lpstr>
      <vt:lpstr>シェルスクリプトの文法</vt:lpstr>
      <vt:lpstr>シェルスクリプトの文法</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シェルの組み込みコマンド</vt:lpstr>
      <vt:lpstr>シェルスクリプトの文法</vt:lpstr>
      <vt:lpstr>シェルスクリプトの文法</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変数と関数</vt:lpstr>
      <vt:lpstr>シェルスクリプトの文法</vt:lpstr>
      <vt:lpstr>シェルスクリプトの文法</vt:lpstr>
      <vt:lpstr>シェルスクリプトの文法</vt:lpstr>
      <vt:lpstr>シェルスクリプトの実践</vt:lpstr>
      <vt:lpstr>シェルスクリプトの実践</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変数の種類</vt:lpstr>
      <vt:lpstr>まとめ</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石山 将来</cp:lastModifiedBy>
  <cp:revision>110</cp:revision>
  <dcterms:created xsi:type="dcterms:W3CDTF">2010-04-12T23:12:02Z</dcterms:created>
  <dcterms:modified xsi:type="dcterms:W3CDTF">2015-08-05T04:48:15Z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